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4" r:id="rId7"/>
    <p:sldId id="262" r:id="rId8"/>
    <p:sldId id="263" r:id="rId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538E92-F3C1-44D9-B1DC-0D98A5DBE2AE}" v="10" dt="2025-01-23T17:46:17.96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23"/>
    <p:restoredTop sz="96327"/>
  </p:normalViewPr>
  <p:slideViewPr>
    <p:cSldViewPr snapToGrid="0">
      <p:cViewPr varScale="1">
        <p:scale>
          <a:sx n="83" d="100"/>
          <a:sy n="83" d="100"/>
        </p:scale>
        <p:origin x="76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Patricia Pineros Carreno" userId="b10acb62-c754-4a73-9cc1-faea2c562d0d" providerId="ADAL" clId="{74538E92-F3C1-44D9-B1DC-0D98A5DBE2AE}"/>
    <pc:docChg chg="undo custSel addSld modSld">
      <pc:chgData name="Diana Patricia Pineros Carreno" userId="b10acb62-c754-4a73-9cc1-faea2c562d0d" providerId="ADAL" clId="{74538E92-F3C1-44D9-B1DC-0D98A5DBE2AE}" dt="2025-01-29T21:08:57.272" v="70" actId="1076"/>
      <pc:docMkLst>
        <pc:docMk/>
      </pc:docMkLst>
      <pc:sldChg chg="addSp delSp mod">
        <pc:chgData name="Diana Patricia Pineros Carreno" userId="b10acb62-c754-4a73-9cc1-faea2c562d0d" providerId="ADAL" clId="{74538E92-F3C1-44D9-B1DC-0D98A5DBE2AE}" dt="2025-01-29T19:43:07.815" v="24" actId="21"/>
        <pc:sldMkLst>
          <pc:docMk/>
          <pc:sldMk cId="2087704491" sldId="256"/>
        </pc:sldMkLst>
        <pc:picChg chg="add del">
          <ac:chgData name="Diana Patricia Pineros Carreno" userId="b10acb62-c754-4a73-9cc1-faea2c562d0d" providerId="ADAL" clId="{74538E92-F3C1-44D9-B1DC-0D98A5DBE2AE}" dt="2025-01-29T19:43:07.815" v="24" actId="21"/>
          <ac:picMkLst>
            <pc:docMk/>
            <pc:sldMk cId="2087704491" sldId="256"/>
            <ac:picMk id="4" creationId="{0F52B479-238D-88BC-CD92-395358BD01FA}"/>
          </ac:picMkLst>
        </pc:picChg>
      </pc:sldChg>
      <pc:sldChg chg="addSp delSp modSp mod">
        <pc:chgData name="Diana Patricia Pineros Carreno" userId="b10acb62-c754-4a73-9cc1-faea2c562d0d" providerId="ADAL" clId="{74538E92-F3C1-44D9-B1DC-0D98A5DBE2AE}" dt="2025-01-29T21:08:32.017" v="63" actId="14100"/>
        <pc:sldMkLst>
          <pc:docMk/>
          <pc:sldMk cId="1181037692" sldId="261"/>
        </pc:sldMkLst>
        <pc:grpChg chg="del">
          <ac:chgData name="Diana Patricia Pineros Carreno" userId="b10acb62-c754-4a73-9cc1-faea2c562d0d" providerId="ADAL" clId="{74538E92-F3C1-44D9-B1DC-0D98A5DBE2AE}" dt="2025-01-29T21:07:48.242" v="57" actId="478"/>
          <ac:grpSpMkLst>
            <pc:docMk/>
            <pc:sldMk cId="1181037692" sldId="261"/>
            <ac:grpSpMk id="17" creationId="{99B6CA4F-3E42-0B9F-EE3E-CDDEE6259528}"/>
          </ac:grpSpMkLst>
        </pc:grpChg>
        <pc:picChg chg="add mod">
          <ac:chgData name="Diana Patricia Pineros Carreno" userId="b10acb62-c754-4a73-9cc1-faea2c562d0d" providerId="ADAL" clId="{74538E92-F3C1-44D9-B1DC-0D98A5DBE2AE}" dt="2025-01-29T21:06:40.192" v="56" actId="1076"/>
          <ac:picMkLst>
            <pc:docMk/>
            <pc:sldMk cId="1181037692" sldId="261"/>
            <ac:picMk id="4" creationId="{301DACA2-983C-FFDA-FDFF-E5CEA1CDA49F}"/>
          </ac:picMkLst>
        </pc:picChg>
        <pc:picChg chg="add mod">
          <ac:chgData name="Diana Patricia Pineros Carreno" userId="b10acb62-c754-4a73-9cc1-faea2c562d0d" providerId="ADAL" clId="{74538E92-F3C1-44D9-B1DC-0D98A5DBE2AE}" dt="2025-01-29T21:08:32.017" v="63" actId="14100"/>
          <ac:picMkLst>
            <pc:docMk/>
            <pc:sldMk cId="1181037692" sldId="261"/>
            <ac:picMk id="8" creationId="{DF0C25D4-BA9A-2DF2-046B-800E486EE933}"/>
          </ac:picMkLst>
        </pc:picChg>
        <pc:picChg chg="del">
          <ac:chgData name="Diana Patricia Pineros Carreno" userId="b10acb62-c754-4a73-9cc1-faea2c562d0d" providerId="ADAL" clId="{74538E92-F3C1-44D9-B1DC-0D98A5DBE2AE}" dt="2025-01-29T21:06:07.181" v="53" actId="478"/>
          <ac:picMkLst>
            <pc:docMk/>
            <pc:sldMk cId="1181037692" sldId="261"/>
            <ac:picMk id="12" creationId="{CA71C171-0923-5620-4300-F1A193A7FE77}"/>
          </ac:picMkLst>
        </pc:picChg>
      </pc:sldChg>
      <pc:sldChg chg="modSp mod">
        <pc:chgData name="Diana Patricia Pineros Carreno" userId="b10acb62-c754-4a73-9cc1-faea2c562d0d" providerId="ADAL" clId="{74538E92-F3C1-44D9-B1DC-0D98A5DBE2AE}" dt="2025-01-29T21:05:05.527" v="52" actId="6549"/>
        <pc:sldMkLst>
          <pc:docMk/>
          <pc:sldMk cId="4123237568" sldId="262"/>
        </pc:sldMkLst>
        <pc:graphicFrameChg chg="mod">
          <ac:chgData name="Diana Patricia Pineros Carreno" userId="b10acb62-c754-4a73-9cc1-faea2c562d0d" providerId="ADAL" clId="{74538E92-F3C1-44D9-B1DC-0D98A5DBE2AE}" dt="2025-01-23T17:46:38.916" v="6" actId="1076"/>
          <ac:graphicFrameMkLst>
            <pc:docMk/>
            <pc:sldMk cId="4123237568" sldId="262"/>
            <ac:graphicFrameMk id="7" creationId="{89D20C4F-CD55-4B12-28E7-EE004ACB0DB1}"/>
          </ac:graphicFrameMkLst>
        </pc:graphicFrameChg>
        <pc:graphicFrameChg chg="mod modGraphic">
          <ac:chgData name="Diana Patricia Pineros Carreno" userId="b10acb62-c754-4a73-9cc1-faea2c562d0d" providerId="ADAL" clId="{74538E92-F3C1-44D9-B1DC-0D98A5DBE2AE}" dt="2025-01-29T21:05:05.527" v="52" actId="6549"/>
          <ac:graphicFrameMkLst>
            <pc:docMk/>
            <pc:sldMk cId="4123237568" sldId="262"/>
            <ac:graphicFrameMk id="8" creationId="{DC3D1D46-A6F2-BFE6-D332-E52D7082229F}"/>
          </ac:graphicFrameMkLst>
        </pc:graphicFrameChg>
      </pc:sldChg>
      <pc:sldChg chg="modSp mod">
        <pc:chgData name="Diana Patricia Pineros Carreno" userId="b10acb62-c754-4a73-9cc1-faea2c562d0d" providerId="ADAL" clId="{74538E92-F3C1-44D9-B1DC-0D98A5DBE2AE}" dt="2025-01-23T18:13:13.190" v="22" actId="20577"/>
        <pc:sldMkLst>
          <pc:docMk/>
          <pc:sldMk cId="2514600961" sldId="263"/>
        </pc:sldMkLst>
        <pc:graphicFrameChg chg="mod">
          <ac:chgData name="Diana Patricia Pineros Carreno" userId="b10acb62-c754-4a73-9cc1-faea2c562d0d" providerId="ADAL" clId="{74538E92-F3C1-44D9-B1DC-0D98A5DBE2AE}" dt="2025-01-23T17:48:03.717" v="12" actId="1076"/>
          <ac:graphicFrameMkLst>
            <pc:docMk/>
            <pc:sldMk cId="2514600961" sldId="263"/>
            <ac:graphicFrameMk id="2" creationId="{C5DE60B8-D106-8DE5-93EF-CD3E04AA37BC}"/>
          </ac:graphicFrameMkLst>
        </pc:graphicFrameChg>
        <pc:graphicFrameChg chg="mod modGraphic">
          <ac:chgData name="Diana Patricia Pineros Carreno" userId="b10acb62-c754-4a73-9cc1-faea2c562d0d" providerId="ADAL" clId="{74538E92-F3C1-44D9-B1DC-0D98A5DBE2AE}" dt="2025-01-23T18:13:13.190" v="22" actId="20577"/>
          <ac:graphicFrameMkLst>
            <pc:docMk/>
            <pc:sldMk cId="2514600961" sldId="263"/>
            <ac:graphicFrameMk id="9" creationId="{01920AAE-E759-2D68-77CF-4ED5031335E2}"/>
          </ac:graphicFrameMkLst>
        </pc:graphicFrameChg>
      </pc:sldChg>
      <pc:sldChg chg="addSp delSp modSp add mod">
        <pc:chgData name="Diana Patricia Pineros Carreno" userId="b10acb62-c754-4a73-9cc1-faea2c562d0d" providerId="ADAL" clId="{74538E92-F3C1-44D9-B1DC-0D98A5DBE2AE}" dt="2025-01-29T21:08:57.272" v="70" actId="1076"/>
        <pc:sldMkLst>
          <pc:docMk/>
          <pc:sldMk cId="3495763274" sldId="264"/>
        </pc:sldMkLst>
        <pc:picChg chg="del">
          <ac:chgData name="Diana Patricia Pineros Carreno" userId="b10acb62-c754-4a73-9cc1-faea2c562d0d" providerId="ADAL" clId="{74538E92-F3C1-44D9-B1DC-0D98A5DBE2AE}" dt="2025-01-29T21:08:45.384" v="65" actId="478"/>
          <ac:picMkLst>
            <pc:docMk/>
            <pc:sldMk cId="3495763274" sldId="264"/>
            <ac:picMk id="4" creationId="{46F2B408-C08A-9AD4-145F-56C5D8E35958}"/>
          </ac:picMkLst>
        </pc:picChg>
        <pc:picChg chg="add mod">
          <ac:chgData name="Diana Patricia Pineros Carreno" userId="b10acb62-c754-4a73-9cc1-faea2c562d0d" providerId="ADAL" clId="{74538E92-F3C1-44D9-B1DC-0D98A5DBE2AE}" dt="2025-01-29T21:08:57.272" v="70" actId="1076"/>
          <ac:picMkLst>
            <pc:docMk/>
            <pc:sldMk cId="3495763274" sldId="264"/>
            <ac:picMk id="7" creationId="{37FA942A-F411-97EC-3B33-49609F3679B8}"/>
          </ac:picMkLst>
        </pc:picChg>
        <pc:picChg chg="del">
          <ac:chgData name="Diana Patricia Pineros Carreno" userId="b10acb62-c754-4a73-9cc1-faea2c562d0d" providerId="ADAL" clId="{74538E92-F3C1-44D9-B1DC-0D98A5DBE2AE}" dt="2025-01-29T21:08:47.456" v="66" actId="478"/>
          <ac:picMkLst>
            <pc:docMk/>
            <pc:sldMk cId="3495763274" sldId="264"/>
            <ac:picMk id="8" creationId="{0D1FB25E-2803-241D-6E13-F5934D23291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C82BA0-2E89-954D-57EA-022B04129A9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C3C77602-734B-4BE1-DC7E-94D4ECCAB0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1FB49327-9B72-AE8C-280F-D9DA36BFB77C}"/>
              </a:ext>
            </a:extLst>
          </p:cNvPr>
          <p:cNvSpPr>
            <a:spLocks noGrp="1"/>
          </p:cNvSpPr>
          <p:nvPr>
            <p:ph type="dt" sz="half" idx="10"/>
          </p:nvPr>
        </p:nvSpPr>
        <p:spPr/>
        <p:txBody>
          <a:bodyPr/>
          <a:lstStyle/>
          <a:p>
            <a:fld id="{2508EBB6-8C5E-1949-B1C4-E81617C84437}" type="datetimeFigureOut">
              <a:rPr lang="es-CO" smtClean="0"/>
              <a:t>29/01/2025</a:t>
            </a:fld>
            <a:endParaRPr lang="es-CO"/>
          </a:p>
        </p:txBody>
      </p:sp>
      <p:sp>
        <p:nvSpPr>
          <p:cNvPr id="5" name="Marcador de pie de página 4">
            <a:extLst>
              <a:ext uri="{FF2B5EF4-FFF2-40B4-BE49-F238E27FC236}">
                <a16:creationId xmlns:a16="http://schemas.microsoft.com/office/drawing/2014/main" id="{94AEB4CC-9471-3E2C-30C2-3FFBA01983A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A231710-F06E-A067-654D-0BBCA9D4D128}"/>
              </a:ext>
            </a:extLst>
          </p:cNvPr>
          <p:cNvSpPr>
            <a:spLocks noGrp="1"/>
          </p:cNvSpPr>
          <p:nvPr>
            <p:ph type="sldNum" sz="quarter" idx="12"/>
          </p:nvPr>
        </p:nvSpPr>
        <p:spPr/>
        <p:txBody>
          <a:bodyPr/>
          <a:lstStyle/>
          <a:p>
            <a:fld id="{CEDBC921-2D86-584A-AFEE-22133C1698C3}" type="slidenum">
              <a:rPr lang="es-CO" smtClean="0"/>
              <a:t>‹Nº›</a:t>
            </a:fld>
            <a:endParaRPr lang="es-CO"/>
          </a:p>
        </p:txBody>
      </p:sp>
    </p:spTree>
    <p:extLst>
      <p:ext uri="{BB962C8B-B14F-4D97-AF65-F5344CB8AC3E}">
        <p14:creationId xmlns:p14="http://schemas.microsoft.com/office/powerpoint/2010/main" val="427554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FF3B17-A686-6B51-9147-E8AF0022DAA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FA10B7D-D005-64F1-0EAC-E05FD150CD5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419A090-EB3F-8875-3B85-E60002B4E48B}"/>
              </a:ext>
            </a:extLst>
          </p:cNvPr>
          <p:cNvSpPr>
            <a:spLocks noGrp="1"/>
          </p:cNvSpPr>
          <p:nvPr>
            <p:ph type="dt" sz="half" idx="10"/>
          </p:nvPr>
        </p:nvSpPr>
        <p:spPr/>
        <p:txBody>
          <a:bodyPr/>
          <a:lstStyle/>
          <a:p>
            <a:fld id="{2508EBB6-8C5E-1949-B1C4-E81617C84437}" type="datetimeFigureOut">
              <a:rPr lang="es-CO" smtClean="0"/>
              <a:t>29/01/2025</a:t>
            </a:fld>
            <a:endParaRPr lang="es-CO"/>
          </a:p>
        </p:txBody>
      </p:sp>
      <p:sp>
        <p:nvSpPr>
          <p:cNvPr id="5" name="Marcador de pie de página 4">
            <a:extLst>
              <a:ext uri="{FF2B5EF4-FFF2-40B4-BE49-F238E27FC236}">
                <a16:creationId xmlns:a16="http://schemas.microsoft.com/office/drawing/2014/main" id="{82787BE7-E7BD-5708-29BE-5605754CC85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5721DAF-3F80-00F7-5499-37911C787FE9}"/>
              </a:ext>
            </a:extLst>
          </p:cNvPr>
          <p:cNvSpPr>
            <a:spLocks noGrp="1"/>
          </p:cNvSpPr>
          <p:nvPr>
            <p:ph type="sldNum" sz="quarter" idx="12"/>
          </p:nvPr>
        </p:nvSpPr>
        <p:spPr/>
        <p:txBody>
          <a:bodyPr/>
          <a:lstStyle/>
          <a:p>
            <a:fld id="{CEDBC921-2D86-584A-AFEE-22133C1698C3}" type="slidenum">
              <a:rPr lang="es-CO" smtClean="0"/>
              <a:t>‹Nº›</a:t>
            </a:fld>
            <a:endParaRPr lang="es-CO"/>
          </a:p>
        </p:txBody>
      </p:sp>
    </p:spTree>
    <p:extLst>
      <p:ext uri="{BB962C8B-B14F-4D97-AF65-F5344CB8AC3E}">
        <p14:creationId xmlns:p14="http://schemas.microsoft.com/office/powerpoint/2010/main" val="4232416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84B4E1C-3B03-1A9B-6769-47AED8ED9AA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65FA376-40C9-2B54-4B76-20080C933B9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1C19D16-AEC8-D195-70ED-3C10A820F9BE}"/>
              </a:ext>
            </a:extLst>
          </p:cNvPr>
          <p:cNvSpPr>
            <a:spLocks noGrp="1"/>
          </p:cNvSpPr>
          <p:nvPr>
            <p:ph type="dt" sz="half" idx="10"/>
          </p:nvPr>
        </p:nvSpPr>
        <p:spPr/>
        <p:txBody>
          <a:bodyPr/>
          <a:lstStyle/>
          <a:p>
            <a:fld id="{2508EBB6-8C5E-1949-B1C4-E81617C84437}" type="datetimeFigureOut">
              <a:rPr lang="es-CO" smtClean="0"/>
              <a:t>29/01/2025</a:t>
            </a:fld>
            <a:endParaRPr lang="es-CO"/>
          </a:p>
        </p:txBody>
      </p:sp>
      <p:sp>
        <p:nvSpPr>
          <p:cNvPr id="5" name="Marcador de pie de página 4">
            <a:extLst>
              <a:ext uri="{FF2B5EF4-FFF2-40B4-BE49-F238E27FC236}">
                <a16:creationId xmlns:a16="http://schemas.microsoft.com/office/drawing/2014/main" id="{942CA32B-1290-FC5D-9ACC-E3171506BD1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B9BB374-7F6F-DAC7-2712-7FB949D6C38B}"/>
              </a:ext>
            </a:extLst>
          </p:cNvPr>
          <p:cNvSpPr>
            <a:spLocks noGrp="1"/>
          </p:cNvSpPr>
          <p:nvPr>
            <p:ph type="sldNum" sz="quarter" idx="12"/>
          </p:nvPr>
        </p:nvSpPr>
        <p:spPr/>
        <p:txBody>
          <a:bodyPr/>
          <a:lstStyle/>
          <a:p>
            <a:fld id="{CEDBC921-2D86-584A-AFEE-22133C1698C3}" type="slidenum">
              <a:rPr lang="es-CO" smtClean="0"/>
              <a:t>‹Nº›</a:t>
            </a:fld>
            <a:endParaRPr lang="es-CO"/>
          </a:p>
        </p:txBody>
      </p:sp>
    </p:spTree>
    <p:extLst>
      <p:ext uri="{BB962C8B-B14F-4D97-AF65-F5344CB8AC3E}">
        <p14:creationId xmlns:p14="http://schemas.microsoft.com/office/powerpoint/2010/main" val="2968263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7BF784-466A-150E-3FFA-5791ED68697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E5DE11E-AEDB-4DC1-DA4D-602737A309F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7CD9244-6481-93F7-28D4-203E28FF58A5}"/>
              </a:ext>
            </a:extLst>
          </p:cNvPr>
          <p:cNvSpPr>
            <a:spLocks noGrp="1"/>
          </p:cNvSpPr>
          <p:nvPr>
            <p:ph type="dt" sz="half" idx="10"/>
          </p:nvPr>
        </p:nvSpPr>
        <p:spPr/>
        <p:txBody>
          <a:bodyPr/>
          <a:lstStyle/>
          <a:p>
            <a:fld id="{2508EBB6-8C5E-1949-B1C4-E81617C84437}" type="datetimeFigureOut">
              <a:rPr lang="es-CO" smtClean="0"/>
              <a:t>29/01/2025</a:t>
            </a:fld>
            <a:endParaRPr lang="es-CO"/>
          </a:p>
        </p:txBody>
      </p:sp>
      <p:sp>
        <p:nvSpPr>
          <p:cNvPr id="5" name="Marcador de pie de página 4">
            <a:extLst>
              <a:ext uri="{FF2B5EF4-FFF2-40B4-BE49-F238E27FC236}">
                <a16:creationId xmlns:a16="http://schemas.microsoft.com/office/drawing/2014/main" id="{2A4869C5-0F47-F20A-8247-BE27EE427F9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6FFFEE0-FB93-2810-B5AD-B9D2DA6E1749}"/>
              </a:ext>
            </a:extLst>
          </p:cNvPr>
          <p:cNvSpPr>
            <a:spLocks noGrp="1"/>
          </p:cNvSpPr>
          <p:nvPr>
            <p:ph type="sldNum" sz="quarter" idx="12"/>
          </p:nvPr>
        </p:nvSpPr>
        <p:spPr/>
        <p:txBody>
          <a:bodyPr/>
          <a:lstStyle/>
          <a:p>
            <a:fld id="{CEDBC921-2D86-584A-AFEE-22133C1698C3}" type="slidenum">
              <a:rPr lang="es-CO" smtClean="0"/>
              <a:t>‹Nº›</a:t>
            </a:fld>
            <a:endParaRPr lang="es-CO"/>
          </a:p>
        </p:txBody>
      </p:sp>
    </p:spTree>
    <p:extLst>
      <p:ext uri="{BB962C8B-B14F-4D97-AF65-F5344CB8AC3E}">
        <p14:creationId xmlns:p14="http://schemas.microsoft.com/office/powerpoint/2010/main" val="393568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68F8E0-F5BA-A47F-2390-68F227C6E5F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0516BCE-7D75-CA37-05C2-ECA9581A44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6418C8D-DD7D-DEFD-6FDE-E26A8B709190}"/>
              </a:ext>
            </a:extLst>
          </p:cNvPr>
          <p:cNvSpPr>
            <a:spLocks noGrp="1"/>
          </p:cNvSpPr>
          <p:nvPr>
            <p:ph type="dt" sz="half" idx="10"/>
          </p:nvPr>
        </p:nvSpPr>
        <p:spPr/>
        <p:txBody>
          <a:bodyPr/>
          <a:lstStyle/>
          <a:p>
            <a:fld id="{2508EBB6-8C5E-1949-B1C4-E81617C84437}" type="datetimeFigureOut">
              <a:rPr lang="es-CO" smtClean="0"/>
              <a:t>29/01/2025</a:t>
            </a:fld>
            <a:endParaRPr lang="es-CO"/>
          </a:p>
        </p:txBody>
      </p:sp>
      <p:sp>
        <p:nvSpPr>
          <p:cNvPr id="5" name="Marcador de pie de página 4">
            <a:extLst>
              <a:ext uri="{FF2B5EF4-FFF2-40B4-BE49-F238E27FC236}">
                <a16:creationId xmlns:a16="http://schemas.microsoft.com/office/drawing/2014/main" id="{C4ACA799-60F9-6F78-4387-EB93473B4EF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4D0D31A-81F5-C84F-AAD7-60C995399916}"/>
              </a:ext>
            </a:extLst>
          </p:cNvPr>
          <p:cNvSpPr>
            <a:spLocks noGrp="1"/>
          </p:cNvSpPr>
          <p:nvPr>
            <p:ph type="sldNum" sz="quarter" idx="12"/>
          </p:nvPr>
        </p:nvSpPr>
        <p:spPr/>
        <p:txBody>
          <a:bodyPr/>
          <a:lstStyle/>
          <a:p>
            <a:fld id="{CEDBC921-2D86-584A-AFEE-22133C1698C3}" type="slidenum">
              <a:rPr lang="es-CO" smtClean="0"/>
              <a:t>‹Nº›</a:t>
            </a:fld>
            <a:endParaRPr lang="es-CO"/>
          </a:p>
        </p:txBody>
      </p:sp>
    </p:spTree>
    <p:extLst>
      <p:ext uri="{BB962C8B-B14F-4D97-AF65-F5344CB8AC3E}">
        <p14:creationId xmlns:p14="http://schemas.microsoft.com/office/powerpoint/2010/main" val="2133142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957CD4-FDEB-301F-92BB-BA627D3B9BE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90C2125-352E-616D-E5E5-CBCC2765161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091184BF-DB8F-FA28-CCC6-32462831916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F107FEB8-53AD-DEFB-4F0B-C53007F7E199}"/>
              </a:ext>
            </a:extLst>
          </p:cNvPr>
          <p:cNvSpPr>
            <a:spLocks noGrp="1"/>
          </p:cNvSpPr>
          <p:nvPr>
            <p:ph type="dt" sz="half" idx="10"/>
          </p:nvPr>
        </p:nvSpPr>
        <p:spPr/>
        <p:txBody>
          <a:bodyPr/>
          <a:lstStyle/>
          <a:p>
            <a:fld id="{2508EBB6-8C5E-1949-B1C4-E81617C84437}" type="datetimeFigureOut">
              <a:rPr lang="es-CO" smtClean="0"/>
              <a:t>29/01/2025</a:t>
            </a:fld>
            <a:endParaRPr lang="es-CO"/>
          </a:p>
        </p:txBody>
      </p:sp>
      <p:sp>
        <p:nvSpPr>
          <p:cNvPr id="6" name="Marcador de pie de página 5">
            <a:extLst>
              <a:ext uri="{FF2B5EF4-FFF2-40B4-BE49-F238E27FC236}">
                <a16:creationId xmlns:a16="http://schemas.microsoft.com/office/drawing/2014/main" id="{578FB4EF-6288-917D-23D0-7B82A6A17F9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255EF55-ACA2-6B24-C5DF-3E4C3862282F}"/>
              </a:ext>
            </a:extLst>
          </p:cNvPr>
          <p:cNvSpPr>
            <a:spLocks noGrp="1"/>
          </p:cNvSpPr>
          <p:nvPr>
            <p:ph type="sldNum" sz="quarter" idx="12"/>
          </p:nvPr>
        </p:nvSpPr>
        <p:spPr/>
        <p:txBody>
          <a:bodyPr/>
          <a:lstStyle/>
          <a:p>
            <a:fld id="{CEDBC921-2D86-584A-AFEE-22133C1698C3}" type="slidenum">
              <a:rPr lang="es-CO" smtClean="0"/>
              <a:t>‹Nº›</a:t>
            </a:fld>
            <a:endParaRPr lang="es-CO"/>
          </a:p>
        </p:txBody>
      </p:sp>
    </p:spTree>
    <p:extLst>
      <p:ext uri="{BB962C8B-B14F-4D97-AF65-F5344CB8AC3E}">
        <p14:creationId xmlns:p14="http://schemas.microsoft.com/office/powerpoint/2010/main" val="1105141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E41E92-CA40-8F21-C4F6-BC18DB89F35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657FFA3-F412-8A99-FD82-FDBFF40E63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0DE7A8C-2F1F-1532-FF40-69477E788EB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9DDE1C59-87E9-568B-D224-CA8F294057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9CA597-AD9D-9B3B-6777-60E8DEEE697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D6FDBBC4-99B2-1E80-61E7-7402034E9D16}"/>
              </a:ext>
            </a:extLst>
          </p:cNvPr>
          <p:cNvSpPr>
            <a:spLocks noGrp="1"/>
          </p:cNvSpPr>
          <p:nvPr>
            <p:ph type="dt" sz="half" idx="10"/>
          </p:nvPr>
        </p:nvSpPr>
        <p:spPr/>
        <p:txBody>
          <a:bodyPr/>
          <a:lstStyle/>
          <a:p>
            <a:fld id="{2508EBB6-8C5E-1949-B1C4-E81617C84437}" type="datetimeFigureOut">
              <a:rPr lang="es-CO" smtClean="0"/>
              <a:t>29/01/2025</a:t>
            </a:fld>
            <a:endParaRPr lang="es-CO"/>
          </a:p>
        </p:txBody>
      </p:sp>
      <p:sp>
        <p:nvSpPr>
          <p:cNvPr id="8" name="Marcador de pie de página 7">
            <a:extLst>
              <a:ext uri="{FF2B5EF4-FFF2-40B4-BE49-F238E27FC236}">
                <a16:creationId xmlns:a16="http://schemas.microsoft.com/office/drawing/2014/main" id="{21E698E9-BEED-B2A3-C486-A6DC2CF14BC7}"/>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268BC30-7D86-52EA-AA6B-74553501B535}"/>
              </a:ext>
            </a:extLst>
          </p:cNvPr>
          <p:cNvSpPr>
            <a:spLocks noGrp="1"/>
          </p:cNvSpPr>
          <p:nvPr>
            <p:ph type="sldNum" sz="quarter" idx="12"/>
          </p:nvPr>
        </p:nvSpPr>
        <p:spPr/>
        <p:txBody>
          <a:bodyPr/>
          <a:lstStyle/>
          <a:p>
            <a:fld id="{CEDBC921-2D86-584A-AFEE-22133C1698C3}" type="slidenum">
              <a:rPr lang="es-CO" smtClean="0"/>
              <a:t>‹Nº›</a:t>
            </a:fld>
            <a:endParaRPr lang="es-CO"/>
          </a:p>
        </p:txBody>
      </p:sp>
    </p:spTree>
    <p:extLst>
      <p:ext uri="{BB962C8B-B14F-4D97-AF65-F5344CB8AC3E}">
        <p14:creationId xmlns:p14="http://schemas.microsoft.com/office/powerpoint/2010/main" val="118632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167A3D-DF20-987A-662D-85AF32207D0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D844E601-5CDA-3312-5E68-3C888841053E}"/>
              </a:ext>
            </a:extLst>
          </p:cNvPr>
          <p:cNvSpPr>
            <a:spLocks noGrp="1"/>
          </p:cNvSpPr>
          <p:nvPr>
            <p:ph type="dt" sz="half" idx="10"/>
          </p:nvPr>
        </p:nvSpPr>
        <p:spPr/>
        <p:txBody>
          <a:bodyPr/>
          <a:lstStyle/>
          <a:p>
            <a:fld id="{2508EBB6-8C5E-1949-B1C4-E81617C84437}" type="datetimeFigureOut">
              <a:rPr lang="es-CO" smtClean="0"/>
              <a:t>29/01/2025</a:t>
            </a:fld>
            <a:endParaRPr lang="es-CO"/>
          </a:p>
        </p:txBody>
      </p:sp>
      <p:sp>
        <p:nvSpPr>
          <p:cNvPr id="4" name="Marcador de pie de página 3">
            <a:extLst>
              <a:ext uri="{FF2B5EF4-FFF2-40B4-BE49-F238E27FC236}">
                <a16:creationId xmlns:a16="http://schemas.microsoft.com/office/drawing/2014/main" id="{AB8C2754-6A85-DEEB-B912-0EA3F926C39C}"/>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2961C45D-AEEA-8D65-765C-77D209EAB190}"/>
              </a:ext>
            </a:extLst>
          </p:cNvPr>
          <p:cNvSpPr>
            <a:spLocks noGrp="1"/>
          </p:cNvSpPr>
          <p:nvPr>
            <p:ph type="sldNum" sz="quarter" idx="12"/>
          </p:nvPr>
        </p:nvSpPr>
        <p:spPr/>
        <p:txBody>
          <a:bodyPr/>
          <a:lstStyle/>
          <a:p>
            <a:fld id="{CEDBC921-2D86-584A-AFEE-22133C1698C3}" type="slidenum">
              <a:rPr lang="es-CO" smtClean="0"/>
              <a:t>‹Nº›</a:t>
            </a:fld>
            <a:endParaRPr lang="es-CO"/>
          </a:p>
        </p:txBody>
      </p:sp>
    </p:spTree>
    <p:extLst>
      <p:ext uri="{BB962C8B-B14F-4D97-AF65-F5344CB8AC3E}">
        <p14:creationId xmlns:p14="http://schemas.microsoft.com/office/powerpoint/2010/main" val="332409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01F30E3-B36E-A40F-E266-A519CDFF0945}"/>
              </a:ext>
            </a:extLst>
          </p:cNvPr>
          <p:cNvSpPr>
            <a:spLocks noGrp="1"/>
          </p:cNvSpPr>
          <p:nvPr>
            <p:ph type="dt" sz="half" idx="10"/>
          </p:nvPr>
        </p:nvSpPr>
        <p:spPr/>
        <p:txBody>
          <a:bodyPr/>
          <a:lstStyle/>
          <a:p>
            <a:fld id="{2508EBB6-8C5E-1949-B1C4-E81617C84437}" type="datetimeFigureOut">
              <a:rPr lang="es-CO" smtClean="0"/>
              <a:t>29/01/2025</a:t>
            </a:fld>
            <a:endParaRPr lang="es-CO"/>
          </a:p>
        </p:txBody>
      </p:sp>
      <p:sp>
        <p:nvSpPr>
          <p:cNvPr id="3" name="Marcador de pie de página 2">
            <a:extLst>
              <a:ext uri="{FF2B5EF4-FFF2-40B4-BE49-F238E27FC236}">
                <a16:creationId xmlns:a16="http://schemas.microsoft.com/office/drawing/2014/main" id="{D175E85E-7BE8-D349-FDD9-12E5A7AE930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D8DA225D-D2AB-E66D-1B80-3956806F2186}"/>
              </a:ext>
            </a:extLst>
          </p:cNvPr>
          <p:cNvSpPr>
            <a:spLocks noGrp="1"/>
          </p:cNvSpPr>
          <p:nvPr>
            <p:ph type="sldNum" sz="quarter" idx="12"/>
          </p:nvPr>
        </p:nvSpPr>
        <p:spPr/>
        <p:txBody>
          <a:bodyPr/>
          <a:lstStyle/>
          <a:p>
            <a:fld id="{CEDBC921-2D86-584A-AFEE-22133C1698C3}" type="slidenum">
              <a:rPr lang="es-CO" smtClean="0"/>
              <a:t>‹Nº›</a:t>
            </a:fld>
            <a:endParaRPr lang="es-CO"/>
          </a:p>
        </p:txBody>
      </p:sp>
    </p:spTree>
    <p:extLst>
      <p:ext uri="{BB962C8B-B14F-4D97-AF65-F5344CB8AC3E}">
        <p14:creationId xmlns:p14="http://schemas.microsoft.com/office/powerpoint/2010/main" val="23273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DB16CF-ED81-0661-60B6-EF0DC9ED843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5B9807B-6E4B-0FB5-F159-A2ACBF1770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DF9A021A-3EB1-0731-EFD2-6842A82DAC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68548A-615E-2AA7-409E-2AEEE3341894}"/>
              </a:ext>
            </a:extLst>
          </p:cNvPr>
          <p:cNvSpPr>
            <a:spLocks noGrp="1"/>
          </p:cNvSpPr>
          <p:nvPr>
            <p:ph type="dt" sz="half" idx="10"/>
          </p:nvPr>
        </p:nvSpPr>
        <p:spPr/>
        <p:txBody>
          <a:bodyPr/>
          <a:lstStyle/>
          <a:p>
            <a:fld id="{2508EBB6-8C5E-1949-B1C4-E81617C84437}" type="datetimeFigureOut">
              <a:rPr lang="es-CO" smtClean="0"/>
              <a:t>29/01/2025</a:t>
            </a:fld>
            <a:endParaRPr lang="es-CO"/>
          </a:p>
        </p:txBody>
      </p:sp>
      <p:sp>
        <p:nvSpPr>
          <p:cNvPr id="6" name="Marcador de pie de página 5">
            <a:extLst>
              <a:ext uri="{FF2B5EF4-FFF2-40B4-BE49-F238E27FC236}">
                <a16:creationId xmlns:a16="http://schemas.microsoft.com/office/drawing/2014/main" id="{28D15AAD-8E22-ADEC-4809-D5BFFCEF702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D4C4BAD-E287-AA9A-D1E3-88D3EF49722F}"/>
              </a:ext>
            </a:extLst>
          </p:cNvPr>
          <p:cNvSpPr>
            <a:spLocks noGrp="1"/>
          </p:cNvSpPr>
          <p:nvPr>
            <p:ph type="sldNum" sz="quarter" idx="12"/>
          </p:nvPr>
        </p:nvSpPr>
        <p:spPr/>
        <p:txBody>
          <a:bodyPr/>
          <a:lstStyle/>
          <a:p>
            <a:fld id="{CEDBC921-2D86-584A-AFEE-22133C1698C3}" type="slidenum">
              <a:rPr lang="es-CO" smtClean="0"/>
              <a:t>‹Nº›</a:t>
            </a:fld>
            <a:endParaRPr lang="es-CO"/>
          </a:p>
        </p:txBody>
      </p:sp>
    </p:spTree>
    <p:extLst>
      <p:ext uri="{BB962C8B-B14F-4D97-AF65-F5344CB8AC3E}">
        <p14:creationId xmlns:p14="http://schemas.microsoft.com/office/powerpoint/2010/main" val="2751680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C3EBDC-937B-5D25-908E-708769A738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D5AFFBC-38FA-9CA4-3E4D-7090EED8B7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1CB85ECB-7ADC-D03F-1415-F83FEFC6B7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44B25B2-C5BB-21EB-9C5A-A6C86B612D6E}"/>
              </a:ext>
            </a:extLst>
          </p:cNvPr>
          <p:cNvSpPr>
            <a:spLocks noGrp="1"/>
          </p:cNvSpPr>
          <p:nvPr>
            <p:ph type="dt" sz="half" idx="10"/>
          </p:nvPr>
        </p:nvSpPr>
        <p:spPr/>
        <p:txBody>
          <a:bodyPr/>
          <a:lstStyle/>
          <a:p>
            <a:fld id="{2508EBB6-8C5E-1949-B1C4-E81617C84437}" type="datetimeFigureOut">
              <a:rPr lang="es-CO" smtClean="0"/>
              <a:t>29/01/2025</a:t>
            </a:fld>
            <a:endParaRPr lang="es-CO"/>
          </a:p>
        </p:txBody>
      </p:sp>
      <p:sp>
        <p:nvSpPr>
          <p:cNvPr id="6" name="Marcador de pie de página 5">
            <a:extLst>
              <a:ext uri="{FF2B5EF4-FFF2-40B4-BE49-F238E27FC236}">
                <a16:creationId xmlns:a16="http://schemas.microsoft.com/office/drawing/2014/main" id="{DF4E54FD-423A-44B6-08E5-272128F061A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42B93AB-EDC3-5CDF-6617-72ACE2B062B9}"/>
              </a:ext>
            </a:extLst>
          </p:cNvPr>
          <p:cNvSpPr>
            <a:spLocks noGrp="1"/>
          </p:cNvSpPr>
          <p:nvPr>
            <p:ph type="sldNum" sz="quarter" idx="12"/>
          </p:nvPr>
        </p:nvSpPr>
        <p:spPr/>
        <p:txBody>
          <a:bodyPr/>
          <a:lstStyle/>
          <a:p>
            <a:fld id="{CEDBC921-2D86-584A-AFEE-22133C1698C3}" type="slidenum">
              <a:rPr lang="es-CO" smtClean="0"/>
              <a:t>‹Nº›</a:t>
            </a:fld>
            <a:endParaRPr lang="es-CO"/>
          </a:p>
        </p:txBody>
      </p:sp>
    </p:spTree>
    <p:extLst>
      <p:ext uri="{BB962C8B-B14F-4D97-AF65-F5344CB8AC3E}">
        <p14:creationId xmlns:p14="http://schemas.microsoft.com/office/powerpoint/2010/main" val="194606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737844F-1D52-9431-8FF8-92B589E5FE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DB2B920-1A5E-C7FD-4F16-BAB460A388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7DAE88C-7802-0409-AD20-47DC9295D9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08EBB6-8C5E-1949-B1C4-E81617C84437}" type="datetimeFigureOut">
              <a:rPr lang="es-CO" smtClean="0"/>
              <a:t>29/01/2025</a:t>
            </a:fld>
            <a:endParaRPr lang="es-CO"/>
          </a:p>
        </p:txBody>
      </p:sp>
      <p:sp>
        <p:nvSpPr>
          <p:cNvPr id="5" name="Marcador de pie de página 4">
            <a:extLst>
              <a:ext uri="{FF2B5EF4-FFF2-40B4-BE49-F238E27FC236}">
                <a16:creationId xmlns:a16="http://schemas.microsoft.com/office/drawing/2014/main" id="{8160A9D5-256E-1DD1-2E06-74F32541F1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875BCDB4-B902-008B-976C-AD2620891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BC921-2D86-584A-AFEE-22133C1698C3}" type="slidenum">
              <a:rPr lang="es-CO" smtClean="0"/>
              <a:t>‹Nº›</a:t>
            </a:fld>
            <a:endParaRPr lang="es-CO"/>
          </a:p>
        </p:txBody>
      </p:sp>
    </p:spTree>
    <p:extLst>
      <p:ext uri="{BB962C8B-B14F-4D97-AF65-F5344CB8AC3E}">
        <p14:creationId xmlns:p14="http://schemas.microsoft.com/office/powerpoint/2010/main" val="1289615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package" Target="../embeddings/Microsoft_Word_Document.docx"/><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 nombre de la empresa&#10;&#10;Descripción generada automáticamente">
            <a:extLst>
              <a:ext uri="{FF2B5EF4-FFF2-40B4-BE49-F238E27FC236}">
                <a16:creationId xmlns:a16="http://schemas.microsoft.com/office/drawing/2014/main" id="{0F52B479-238D-88BC-CD92-395358BD0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153" y="130263"/>
            <a:ext cx="2557622" cy="2422637"/>
          </a:xfrm>
          <a:prstGeom prst="rect">
            <a:avLst/>
          </a:prstGeom>
        </p:spPr>
      </p:pic>
      <p:sp>
        <p:nvSpPr>
          <p:cNvPr id="2" name="Título 3">
            <a:extLst>
              <a:ext uri="{FF2B5EF4-FFF2-40B4-BE49-F238E27FC236}">
                <a16:creationId xmlns:a16="http://schemas.microsoft.com/office/drawing/2014/main" id="{98F6AAC3-255C-4BC7-DF76-480C8BF5DBDC}"/>
              </a:ext>
            </a:extLst>
          </p:cNvPr>
          <p:cNvSpPr>
            <a:spLocks noGrp="1"/>
          </p:cNvSpPr>
          <p:nvPr>
            <p:ph type="ctrTitle"/>
          </p:nvPr>
        </p:nvSpPr>
        <p:spPr>
          <a:xfrm>
            <a:off x="1809434" y="3325091"/>
            <a:ext cx="8150942" cy="837224"/>
          </a:xfrm>
        </p:spPr>
        <p:txBody>
          <a:bodyPr>
            <a:normAutofit/>
          </a:bodyPr>
          <a:lstStyle/>
          <a:p>
            <a:r>
              <a:rPr lang="es-MX" sz="4800" b="1" dirty="0">
                <a:solidFill>
                  <a:schemeClr val="tx1">
                    <a:lumMod val="75000"/>
                    <a:lumOff val="25000"/>
                  </a:schemeClr>
                </a:solidFill>
                <a:latin typeface="Verdana"/>
                <a:ea typeface="Verdana"/>
              </a:rPr>
              <a:t>PINAR 2025</a:t>
            </a:r>
            <a:endParaRPr lang="es-MX" sz="4800" b="1" dirty="0">
              <a:solidFill>
                <a:schemeClr val="tx1">
                  <a:lumMod val="75000"/>
                  <a:lumOff val="25000"/>
                </a:schemeClr>
              </a:solidFill>
            </a:endParaRPr>
          </a:p>
        </p:txBody>
      </p:sp>
    </p:spTree>
    <p:extLst>
      <p:ext uri="{BB962C8B-B14F-4D97-AF65-F5344CB8AC3E}">
        <p14:creationId xmlns:p14="http://schemas.microsoft.com/office/powerpoint/2010/main" val="2087704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tipo, nombre de la empresa&#10;&#10;Descripción generada automáticamente">
            <a:extLst>
              <a:ext uri="{FF2B5EF4-FFF2-40B4-BE49-F238E27FC236}">
                <a16:creationId xmlns:a16="http://schemas.microsoft.com/office/drawing/2014/main" id="{A2611620-57C2-34CC-999A-27CD57C2C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273" y="205288"/>
            <a:ext cx="983429" cy="931526"/>
          </a:xfrm>
          <a:prstGeom prst="rect">
            <a:avLst/>
          </a:prstGeom>
        </p:spPr>
      </p:pic>
      <p:sp>
        <p:nvSpPr>
          <p:cNvPr id="3" name="CuadroTexto 2">
            <a:extLst>
              <a:ext uri="{FF2B5EF4-FFF2-40B4-BE49-F238E27FC236}">
                <a16:creationId xmlns:a16="http://schemas.microsoft.com/office/drawing/2014/main" id="{D2634F7F-259C-4A1D-17E6-688B6070C991}"/>
              </a:ext>
            </a:extLst>
          </p:cNvPr>
          <p:cNvSpPr txBox="1"/>
          <p:nvPr/>
        </p:nvSpPr>
        <p:spPr>
          <a:xfrm>
            <a:off x="177800" y="1474200"/>
            <a:ext cx="11836400" cy="1200329"/>
          </a:xfrm>
          <a:prstGeom prst="rect">
            <a:avLst/>
          </a:prstGeom>
          <a:noFill/>
        </p:spPr>
        <p:txBody>
          <a:bodyPr wrap="square">
            <a:spAutoFit/>
          </a:bodyPr>
          <a:lstStyle/>
          <a:p>
            <a:pPr algn="just">
              <a:defRPr/>
            </a:pPr>
            <a:r>
              <a:rPr lang="es-ES" sz="1800" b="0" dirty="0">
                <a:solidFill>
                  <a:schemeClr val="tx1"/>
                </a:solidFill>
                <a:latin typeface="Verdana" panose="020B0604030504040204" pitchFamily="34" charset="0"/>
                <a:ea typeface="Verdana" panose="020B0604030504040204" pitchFamily="34" charset="0"/>
              </a:rPr>
              <a:t>Es un instrumento para la alta dirección que garantiza la correcta planeación de la función archivística y del proceso de gestión documental, el cual se articula con los planes y proyectos estratégicos de modernización de la entidad. </a:t>
            </a:r>
            <a:r>
              <a:rPr lang="es-ES" sz="1800" dirty="0">
                <a:effectLst/>
                <a:latin typeface="Verdana" panose="020B0604030504040204" pitchFamily="34" charset="0"/>
                <a:ea typeface="Verdana" panose="020B0604030504040204" pitchFamily="34" charset="0"/>
                <a:cs typeface="Verdana" panose="020B0604030504040204" pitchFamily="34" charset="0"/>
              </a:rPr>
              <a:t>Para la actualización del PINAR se llevó a cabo el diagnóstico de archivos durante las vigencias 2023 y 2024 bajo el modelo de MGDA del AGN.</a:t>
            </a:r>
            <a:endParaRPr lang="es-CO" sz="1800" b="0" dirty="0">
              <a:solidFill>
                <a:schemeClr val="tx1"/>
              </a:solidFill>
              <a:latin typeface="Verdana" panose="020B0604030504040204" pitchFamily="34" charset="0"/>
              <a:ea typeface="Verdana" panose="020B0604030504040204" pitchFamily="34" charset="0"/>
            </a:endParaRPr>
          </a:p>
        </p:txBody>
      </p:sp>
      <p:pic>
        <p:nvPicPr>
          <p:cNvPr id="4" name="Imagen 3">
            <a:extLst>
              <a:ext uri="{FF2B5EF4-FFF2-40B4-BE49-F238E27FC236}">
                <a16:creationId xmlns:a16="http://schemas.microsoft.com/office/drawing/2014/main" id="{225FB347-8329-BDB3-FA9E-ABBECDB45D22}"/>
              </a:ext>
            </a:extLst>
          </p:cNvPr>
          <p:cNvPicPr>
            <a:picLocks noChangeAspect="1"/>
          </p:cNvPicPr>
          <p:nvPr/>
        </p:nvPicPr>
        <p:blipFill>
          <a:blip r:embed="rId3"/>
          <a:stretch>
            <a:fillRect/>
          </a:stretch>
        </p:blipFill>
        <p:spPr>
          <a:xfrm>
            <a:off x="1009984" y="3011915"/>
            <a:ext cx="10172030" cy="2910005"/>
          </a:xfrm>
          <a:prstGeom prst="rect">
            <a:avLst/>
          </a:prstGeom>
        </p:spPr>
      </p:pic>
      <p:sp>
        <p:nvSpPr>
          <p:cNvPr id="5" name="Google Shape;141;p22">
            <a:extLst>
              <a:ext uri="{FF2B5EF4-FFF2-40B4-BE49-F238E27FC236}">
                <a16:creationId xmlns:a16="http://schemas.microsoft.com/office/drawing/2014/main" id="{9234855A-9D3A-6D79-BCEE-7E6F4CF7CEEE}"/>
              </a:ext>
            </a:extLst>
          </p:cNvPr>
          <p:cNvSpPr txBox="1">
            <a:spLocks/>
          </p:cNvSpPr>
          <p:nvPr/>
        </p:nvSpPr>
        <p:spPr>
          <a:xfrm>
            <a:off x="5226833" y="486985"/>
            <a:ext cx="1521034" cy="643800"/>
          </a:xfrm>
          <a:prstGeom prst="rect">
            <a:avLst/>
          </a:prstGeom>
          <a:noFill/>
          <a:ln>
            <a:noFill/>
          </a:ln>
        </p:spPr>
        <p:txBody>
          <a:bodyPr spcFirstLastPara="1" vert="horz" wrap="square" lIns="68575" tIns="34275" rIns="68575" bIns="34275" rtlCol="0" anchor="ctr" anchorCtr="0">
            <a:noAutofit/>
          </a:bodyPr>
          <a:lstStyle>
            <a:lvl1pPr algn="l" defTabSz="695950" rtl="0" eaLnBrk="1" latinLnBrk="0" hangingPunct="1">
              <a:lnSpc>
                <a:spcPct val="90000"/>
              </a:lnSpc>
              <a:spcBef>
                <a:spcPct val="0"/>
              </a:spcBef>
              <a:buNone/>
              <a:defRPr sz="3349" kern="1200">
                <a:solidFill>
                  <a:schemeClr val="tx1"/>
                </a:solidFill>
                <a:latin typeface="+mj-lt"/>
                <a:ea typeface="+mj-ea"/>
                <a:cs typeface="+mj-cs"/>
              </a:defRPr>
            </a:lvl1pPr>
          </a:lstStyle>
          <a:p>
            <a:pPr>
              <a:lnSpc>
                <a:spcPct val="100000"/>
              </a:lnSpc>
              <a:spcBef>
                <a:spcPts val="0"/>
              </a:spcBef>
              <a:buSzPts val="1400"/>
            </a:pPr>
            <a:r>
              <a:rPr lang="es-MX" sz="3200" dirty="0">
                <a:solidFill>
                  <a:srgbClr val="000000"/>
                </a:solidFill>
                <a:latin typeface="Montserrat" pitchFamily="2" charset="77"/>
                <a:ea typeface="Work Sans Medium"/>
                <a:cs typeface="Work Sans Medium"/>
                <a:sym typeface="Work Sans Light"/>
              </a:rPr>
              <a:t>PINAR</a:t>
            </a:r>
          </a:p>
        </p:txBody>
      </p:sp>
    </p:spTree>
    <p:extLst>
      <p:ext uri="{BB962C8B-B14F-4D97-AF65-F5344CB8AC3E}">
        <p14:creationId xmlns:p14="http://schemas.microsoft.com/office/powerpoint/2010/main" val="700417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55080A9-7CAA-247F-5BDF-90ED06CDFF8C}"/>
              </a:ext>
            </a:extLst>
          </p:cNvPr>
          <p:cNvPicPr>
            <a:picLocks noChangeAspect="1"/>
          </p:cNvPicPr>
          <p:nvPr/>
        </p:nvPicPr>
        <p:blipFill>
          <a:blip r:embed="rId2"/>
          <a:stretch>
            <a:fillRect/>
          </a:stretch>
        </p:blipFill>
        <p:spPr>
          <a:xfrm>
            <a:off x="243308" y="1625600"/>
            <a:ext cx="5485437" cy="5021879"/>
          </a:xfrm>
          <a:prstGeom prst="rect">
            <a:avLst/>
          </a:prstGeom>
        </p:spPr>
      </p:pic>
      <p:pic>
        <p:nvPicPr>
          <p:cNvPr id="3" name="Imagen 2" descr="Logotipo, nombre de la empresa&#10;&#10;Descripción generada automáticamente">
            <a:extLst>
              <a:ext uri="{FF2B5EF4-FFF2-40B4-BE49-F238E27FC236}">
                <a16:creationId xmlns:a16="http://schemas.microsoft.com/office/drawing/2014/main" id="{80115CB6-4D6B-533C-4596-B9769D8B7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64" y="210521"/>
            <a:ext cx="983429" cy="931526"/>
          </a:xfrm>
          <a:prstGeom prst="rect">
            <a:avLst/>
          </a:prstGeom>
        </p:spPr>
      </p:pic>
      <p:pic>
        <p:nvPicPr>
          <p:cNvPr id="5" name="Imagen 4">
            <a:extLst>
              <a:ext uri="{FF2B5EF4-FFF2-40B4-BE49-F238E27FC236}">
                <a16:creationId xmlns:a16="http://schemas.microsoft.com/office/drawing/2014/main" id="{044B51E5-F3EE-4743-4EE7-87BC2A356645}"/>
              </a:ext>
            </a:extLst>
          </p:cNvPr>
          <p:cNvPicPr>
            <a:picLocks noChangeAspect="1"/>
          </p:cNvPicPr>
          <p:nvPr/>
        </p:nvPicPr>
        <p:blipFill>
          <a:blip r:embed="rId4"/>
          <a:stretch>
            <a:fillRect/>
          </a:stretch>
        </p:blipFill>
        <p:spPr>
          <a:xfrm>
            <a:off x="6330633" y="2058119"/>
            <a:ext cx="5731864" cy="1627343"/>
          </a:xfrm>
          <a:prstGeom prst="rect">
            <a:avLst/>
          </a:prstGeom>
        </p:spPr>
      </p:pic>
      <p:graphicFrame>
        <p:nvGraphicFramePr>
          <p:cNvPr id="6" name="Objeto 5">
            <a:extLst>
              <a:ext uri="{FF2B5EF4-FFF2-40B4-BE49-F238E27FC236}">
                <a16:creationId xmlns:a16="http://schemas.microsoft.com/office/drawing/2014/main" id="{9A1FEAC8-6DE9-6BC4-ADE1-F553D444E690}"/>
              </a:ext>
            </a:extLst>
          </p:cNvPr>
          <p:cNvGraphicFramePr>
            <a:graphicFrameLocks noChangeAspect="1"/>
          </p:cNvGraphicFramePr>
          <p:nvPr>
            <p:extLst>
              <p:ext uri="{D42A27DB-BD31-4B8C-83A1-F6EECF244321}">
                <p14:modId xmlns:p14="http://schemas.microsoft.com/office/powerpoint/2010/main" val="4218517733"/>
              </p:ext>
            </p:extLst>
          </p:nvPr>
        </p:nvGraphicFramePr>
        <p:xfrm>
          <a:off x="6494116" y="4799881"/>
          <a:ext cx="5174720" cy="1627343"/>
        </p:xfrm>
        <a:graphic>
          <a:graphicData uri="http://schemas.openxmlformats.org/presentationml/2006/ole">
            <mc:AlternateContent xmlns:mc="http://schemas.openxmlformats.org/markup-compatibility/2006">
              <mc:Choice xmlns:v="urn:schemas-microsoft-com:vml" Requires="v">
                <p:oleObj name="Documento" r:id="rId5" imgW="5613400" imgH="1765300" progId="Word.Document.12">
                  <p:embed/>
                </p:oleObj>
              </mc:Choice>
              <mc:Fallback>
                <p:oleObj name="Documento" r:id="rId5" imgW="5613400" imgH="1765300" progId="Word.Document.12">
                  <p:embed/>
                  <p:pic>
                    <p:nvPicPr>
                      <p:cNvPr id="6" name="Objeto 5">
                        <a:extLst>
                          <a:ext uri="{FF2B5EF4-FFF2-40B4-BE49-F238E27FC236}">
                            <a16:creationId xmlns:a16="http://schemas.microsoft.com/office/drawing/2014/main" id="{9A1FEAC8-6DE9-6BC4-ADE1-F553D444E690}"/>
                          </a:ext>
                        </a:extLst>
                      </p:cNvPr>
                      <p:cNvPicPr/>
                      <p:nvPr/>
                    </p:nvPicPr>
                    <p:blipFill>
                      <a:blip r:embed="rId6"/>
                      <a:stretch>
                        <a:fillRect/>
                      </a:stretch>
                    </p:blipFill>
                    <p:spPr>
                      <a:xfrm>
                        <a:off x="6494116" y="4799881"/>
                        <a:ext cx="5174720" cy="1627343"/>
                      </a:xfrm>
                      <a:prstGeom prst="rect">
                        <a:avLst/>
                      </a:prstGeom>
                    </p:spPr>
                  </p:pic>
                </p:oleObj>
              </mc:Fallback>
            </mc:AlternateContent>
          </a:graphicData>
        </a:graphic>
      </p:graphicFrame>
      <p:sp>
        <p:nvSpPr>
          <p:cNvPr id="8" name="Google Shape;141;p22">
            <a:extLst>
              <a:ext uri="{FF2B5EF4-FFF2-40B4-BE49-F238E27FC236}">
                <a16:creationId xmlns:a16="http://schemas.microsoft.com/office/drawing/2014/main" id="{5F8EC6FF-51F1-562A-1BE5-FE7F7167135A}"/>
              </a:ext>
            </a:extLst>
          </p:cNvPr>
          <p:cNvSpPr txBox="1">
            <a:spLocks/>
          </p:cNvSpPr>
          <p:nvPr/>
        </p:nvSpPr>
        <p:spPr>
          <a:xfrm>
            <a:off x="1635022" y="511181"/>
            <a:ext cx="9559450" cy="643800"/>
          </a:xfrm>
          <a:prstGeom prst="rect">
            <a:avLst/>
          </a:prstGeom>
          <a:noFill/>
          <a:ln>
            <a:noFill/>
          </a:ln>
        </p:spPr>
        <p:txBody>
          <a:bodyPr spcFirstLastPara="1" vert="horz" wrap="square" lIns="68575" tIns="34275" rIns="68575" bIns="34275" rtlCol="0" anchor="ctr" anchorCtr="0">
            <a:noAutofit/>
          </a:bodyPr>
          <a:lstStyle>
            <a:lvl1pPr algn="l" defTabSz="695950" rtl="0" eaLnBrk="1" latinLnBrk="0" hangingPunct="1">
              <a:lnSpc>
                <a:spcPct val="90000"/>
              </a:lnSpc>
              <a:spcBef>
                <a:spcPct val="0"/>
              </a:spcBef>
              <a:buNone/>
              <a:defRPr sz="3349" kern="1200">
                <a:solidFill>
                  <a:schemeClr val="tx1"/>
                </a:solidFill>
                <a:latin typeface="+mj-lt"/>
                <a:ea typeface="+mj-ea"/>
                <a:cs typeface="+mj-cs"/>
              </a:defRPr>
            </a:lvl1pPr>
          </a:lstStyle>
          <a:p>
            <a:pPr>
              <a:lnSpc>
                <a:spcPct val="100000"/>
              </a:lnSpc>
              <a:spcBef>
                <a:spcPts val="0"/>
              </a:spcBef>
              <a:buSzPts val="1400"/>
            </a:pPr>
            <a:r>
              <a:rPr lang="es-MX" sz="2400" dirty="0">
                <a:solidFill>
                  <a:srgbClr val="000000"/>
                </a:solidFill>
                <a:latin typeface="Montserrat" pitchFamily="2" charset="77"/>
                <a:ea typeface="Work Sans Medium"/>
                <a:cs typeface="Work Sans Medium"/>
                <a:sym typeface="Work Sans Light"/>
              </a:rPr>
              <a:t>Priorización aspectos críticos identificados en el diagnostico</a:t>
            </a:r>
          </a:p>
        </p:txBody>
      </p:sp>
    </p:spTree>
    <p:extLst>
      <p:ext uri="{BB962C8B-B14F-4D97-AF65-F5344CB8AC3E}">
        <p14:creationId xmlns:p14="http://schemas.microsoft.com/office/powerpoint/2010/main" val="2585275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9596D-8C00-2141-A298-534FAF1B7B0E}"/>
            </a:ext>
          </a:extLst>
        </p:cNvPr>
        <p:cNvGrpSpPr/>
        <p:nvPr/>
      </p:nvGrpSpPr>
      <p:grpSpPr>
        <a:xfrm>
          <a:off x="0" y="0"/>
          <a:ext cx="0" cy="0"/>
          <a:chOff x="0" y="0"/>
          <a:chExt cx="0" cy="0"/>
        </a:xfrm>
      </p:grpSpPr>
      <p:pic>
        <p:nvPicPr>
          <p:cNvPr id="3" name="Imagen 2" descr="Logotipo, nombre de la empresa&#10;&#10;Descripción generada automáticamente">
            <a:extLst>
              <a:ext uri="{FF2B5EF4-FFF2-40B4-BE49-F238E27FC236}">
                <a16:creationId xmlns:a16="http://schemas.microsoft.com/office/drawing/2014/main" id="{FA54A5B1-7240-3DDA-6E9A-767BEB4DE6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21" y="211935"/>
            <a:ext cx="983429" cy="931526"/>
          </a:xfrm>
          <a:prstGeom prst="rect">
            <a:avLst/>
          </a:prstGeom>
        </p:spPr>
      </p:pic>
      <p:sp>
        <p:nvSpPr>
          <p:cNvPr id="4" name="CuadroTexto 3">
            <a:extLst>
              <a:ext uri="{FF2B5EF4-FFF2-40B4-BE49-F238E27FC236}">
                <a16:creationId xmlns:a16="http://schemas.microsoft.com/office/drawing/2014/main" id="{73C322E0-7CA8-56A6-91EB-985892EC64F5}"/>
              </a:ext>
            </a:extLst>
          </p:cNvPr>
          <p:cNvSpPr txBox="1"/>
          <p:nvPr/>
        </p:nvSpPr>
        <p:spPr>
          <a:xfrm>
            <a:off x="5312694" y="6641780"/>
            <a:ext cx="2424062"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www.unidadvictimas.gov.co</a:t>
            </a:r>
          </a:p>
        </p:txBody>
      </p:sp>
      <p:pic>
        <p:nvPicPr>
          <p:cNvPr id="7" name="Imagen 6">
            <a:extLst>
              <a:ext uri="{FF2B5EF4-FFF2-40B4-BE49-F238E27FC236}">
                <a16:creationId xmlns:a16="http://schemas.microsoft.com/office/drawing/2014/main" id="{901342F2-A72E-450A-BCB4-EB1AA878E418}"/>
              </a:ext>
            </a:extLst>
          </p:cNvPr>
          <p:cNvPicPr>
            <a:picLocks noChangeAspect="1"/>
          </p:cNvPicPr>
          <p:nvPr/>
        </p:nvPicPr>
        <p:blipFill rotWithShape="1">
          <a:blip r:embed="rId3"/>
          <a:srcRect r="41521" b="23728"/>
          <a:stretch/>
        </p:blipFill>
        <p:spPr>
          <a:xfrm>
            <a:off x="834348" y="2508990"/>
            <a:ext cx="3110331" cy="3920568"/>
          </a:xfrm>
          <a:prstGeom prst="rect">
            <a:avLst/>
          </a:prstGeom>
        </p:spPr>
      </p:pic>
      <p:pic>
        <p:nvPicPr>
          <p:cNvPr id="8" name="Gráfico 7" descr="Back con relleno sólido">
            <a:extLst>
              <a:ext uri="{FF2B5EF4-FFF2-40B4-BE49-F238E27FC236}">
                <a16:creationId xmlns:a16="http://schemas.microsoft.com/office/drawing/2014/main" id="{543BD3E8-BC57-3ED9-8770-260BFDD0CF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9484" y="1658228"/>
            <a:ext cx="914400" cy="914400"/>
          </a:xfrm>
          <a:prstGeom prst="rect">
            <a:avLst/>
          </a:prstGeom>
        </p:spPr>
      </p:pic>
      <p:pic>
        <p:nvPicPr>
          <p:cNvPr id="9" name="Imagen 8">
            <a:extLst>
              <a:ext uri="{FF2B5EF4-FFF2-40B4-BE49-F238E27FC236}">
                <a16:creationId xmlns:a16="http://schemas.microsoft.com/office/drawing/2014/main" id="{A899702B-286C-CCFF-F9EA-1313ED4C4A53}"/>
              </a:ext>
            </a:extLst>
          </p:cNvPr>
          <p:cNvPicPr>
            <a:picLocks noChangeAspect="1"/>
          </p:cNvPicPr>
          <p:nvPr/>
        </p:nvPicPr>
        <p:blipFill rotWithShape="1">
          <a:blip r:embed="rId6"/>
          <a:srcRect l="491" r="44448"/>
          <a:stretch/>
        </p:blipFill>
        <p:spPr>
          <a:xfrm>
            <a:off x="4495723" y="1786450"/>
            <a:ext cx="2783380" cy="4918359"/>
          </a:xfrm>
          <a:prstGeom prst="rect">
            <a:avLst/>
          </a:prstGeom>
        </p:spPr>
      </p:pic>
      <p:pic>
        <p:nvPicPr>
          <p:cNvPr id="10" name="Gráfico 9" descr="Back con relleno sólido">
            <a:extLst>
              <a:ext uri="{FF2B5EF4-FFF2-40B4-BE49-F238E27FC236}">
                <a16:creationId xmlns:a16="http://schemas.microsoft.com/office/drawing/2014/main" id="{67E42F3E-F4F1-3E52-80C3-F1F13A56F6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79020" y="1124911"/>
            <a:ext cx="931526" cy="931526"/>
          </a:xfrm>
          <a:prstGeom prst="rect">
            <a:avLst/>
          </a:prstGeom>
        </p:spPr>
      </p:pic>
      <p:pic>
        <p:nvPicPr>
          <p:cNvPr id="11" name="Imagen 10">
            <a:extLst>
              <a:ext uri="{FF2B5EF4-FFF2-40B4-BE49-F238E27FC236}">
                <a16:creationId xmlns:a16="http://schemas.microsoft.com/office/drawing/2014/main" id="{F3E467DD-3800-9B4C-D6CD-D03154EC1221}"/>
              </a:ext>
            </a:extLst>
          </p:cNvPr>
          <p:cNvPicPr>
            <a:picLocks noChangeAspect="1"/>
          </p:cNvPicPr>
          <p:nvPr/>
        </p:nvPicPr>
        <p:blipFill rotWithShape="1">
          <a:blip r:embed="rId7"/>
          <a:srcRect l="55018"/>
          <a:stretch/>
        </p:blipFill>
        <p:spPr>
          <a:xfrm>
            <a:off x="8410463" y="1611490"/>
            <a:ext cx="2412272" cy="5133866"/>
          </a:xfrm>
          <a:prstGeom prst="rect">
            <a:avLst/>
          </a:prstGeom>
        </p:spPr>
      </p:pic>
      <p:sp>
        <p:nvSpPr>
          <p:cNvPr id="13" name="Google Shape;141;p22">
            <a:extLst>
              <a:ext uri="{FF2B5EF4-FFF2-40B4-BE49-F238E27FC236}">
                <a16:creationId xmlns:a16="http://schemas.microsoft.com/office/drawing/2014/main" id="{1C53583A-D2F9-D2FF-7C4A-FA67373D8B86}"/>
              </a:ext>
            </a:extLst>
          </p:cNvPr>
          <p:cNvSpPr txBox="1">
            <a:spLocks/>
          </p:cNvSpPr>
          <p:nvPr/>
        </p:nvSpPr>
        <p:spPr>
          <a:xfrm>
            <a:off x="2566164" y="821561"/>
            <a:ext cx="6493490" cy="643800"/>
          </a:xfrm>
          <a:prstGeom prst="rect">
            <a:avLst/>
          </a:prstGeom>
          <a:noFill/>
          <a:ln>
            <a:noFill/>
          </a:ln>
        </p:spPr>
        <p:txBody>
          <a:bodyPr spcFirstLastPara="1" vert="horz" wrap="square" lIns="68575" tIns="34275" rIns="68575" bIns="34275" rtlCol="0" anchor="ctr" anchorCtr="0">
            <a:noAutofit/>
          </a:bodyPr>
          <a:lstStyle>
            <a:lvl1pPr algn="l" defTabSz="695950" rtl="0" eaLnBrk="1" latinLnBrk="0" hangingPunct="1">
              <a:lnSpc>
                <a:spcPct val="90000"/>
              </a:lnSpc>
              <a:spcBef>
                <a:spcPct val="0"/>
              </a:spcBef>
              <a:buNone/>
              <a:defRPr sz="3349" kern="1200">
                <a:solidFill>
                  <a:schemeClr val="tx1"/>
                </a:solidFill>
                <a:latin typeface="+mj-lt"/>
                <a:ea typeface="+mj-ea"/>
                <a:cs typeface="+mj-cs"/>
              </a:defRPr>
            </a:lvl1pPr>
          </a:lstStyle>
          <a:p>
            <a:pPr>
              <a:lnSpc>
                <a:spcPct val="100000"/>
              </a:lnSpc>
              <a:spcBef>
                <a:spcPts val="0"/>
              </a:spcBef>
              <a:buSzPts val="1400"/>
            </a:pPr>
            <a:r>
              <a:rPr lang="es-MX" sz="3200" dirty="0">
                <a:solidFill>
                  <a:srgbClr val="000000"/>
                </a:solidFill>
                <a:latin typeface="Montserrat" pitchFamily="2" charset="77"/>
                <a:ea typeface="Work Sans Medium"/>
                <a:cs typeface="Work Sans Medium"/>
                <a:sym typeface="Work Sans Light"/>
              </a:rPr>
              <a:t>Planes, Programas y Proyectos </a:t>
            </a:r>
          </a:p>
        </p:txBody>
      </p:sp>
    </p:spTree>
    <p:extLst>
      <p:ext uri="{BB962C8B-B14F-4D97-AF65-F5344CB8AC3E}">
        <p14:creationId xmlns:p14="http://schemas.microsoft.com/office/powerpoint/2010/main" val="3259400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E8155-7EE4-DCFA-09BA-B53CF24D540C}"/>
            </a:ext>
          </a:extLst>
        </p:cNvPr>
        <p:cNvGrpSpPr/>
        <p:nvPr/>
      </p:nvGrpSpPr>
      <p:grpSpPr>
        <a:xfrm>
          <a:off x="0" y="0"/>
          <a:ext cx="0" cy="0"/>
          <a:chOff x="0" y="0"/>
          <a:chExt cx="0" cy="0"/>
        </a:xfrm>
      </p:grpSpPr>
      <p:pic>
        <p:nvPicPr>
          <p:cNvPr id="3" name="Imagen 2" descr="Logotipo, nombre de la empresa&#10;&#10;Descripción generada automáticamente">
            <a:extLst>
              <a:ext uri="{FF2B5EF4-FFF2-40B4-BE49-F238E27FC236}">
                <a16:creationId xmlns:a16="http://schemas.microsoft.com/office/drawing/2014/main" id="{4E27BDAA-3284-2816-3849-56F5E9E11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569" y="180045"/>
            <a:ext cx="983429" cy="931526"/>
          </a:xfrm>
          <a:prstGeom prst="rect">
            <a:avLst/>
          </a:prstGeom>
        </p:spPr>
      </p:pic>
      <p:sp>
        <p:nvSpPr>
          <p:cNvPr id="5" name="CuadroTexto 4">
            <a:extLst>
              <a:ext uri="{FF2B5EF4-FFF2-40B4-BE49-F238E27FC236}">
                <a16:creationId xmlns:a16="http://schemas.microsoft.com/office/drawing/2014/main" id="{D0830AE9-3D0A-B5BB-7792-D753AED7522C}"/>
              </a:ext>
            </a:extLst>
          </p:cNvPr>
          <p:cNvSpPr txBox="1"/>
          <p:nvPr/>
        </p:nvSpPr>
        <p:spPr>
          <a:xfrm>
            <a:off x="4883972" y="6639446"/>
            <a:ext cx="2424062"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www.unidadvictimas.gov.co</a:t>
            </a:r>
          </a:p>
        </p:txBody>
      </p:sp>
      <p:sp>
        <p:nvSpPr>
          <p:cNvPr id="6" name="Google Shape;141;p22">
            <a:extLst>
              <a:ext uri="{FF2B5EF4-FFF2-40B4-BE49-F238E27FC236}">
                <a16:creationId xmlns:a16="http://schemas.microsoft.com/office/drawing/2014/main" id="{A7958B34-AFEB-C1C1-3D86-5A3ED3EF2911}"/>
              </a:ext>
            </a:extLst>
          </p:cNvPr>
          <p:cNvSpPr txBox="1">
            <a:spLocks/>
          </p:cNvSpPr>
          <p:nvPr/>
        </p:nvSpPr>
        <p:spPr>
          <a:xfrm>
            <a:off x="3527142" y="541662"/>
            <a:ext cx="4762758" cy="643800"/>
          </a:xfrm>
          <a:prstGeom prst="rect">
            <a:avLst/>
          </a:prstGeom>
          <a:noFill/>
          <a:ln>
            <a:noFill/>
          </a:ln>
        </p:spPr>
        <p:txBody>
          <a:bodyPr spcFirstLastPara="1" vert="horz" wrap="square" lIns="68575" tIns="34275" rIns="68575" bIns="34275" rtlCol="0" anchor="ctr" anchorCtr="0">
            <a:noAutofit/>
          </a:bodyPr>
          <a:lstStyle>
            <a:lvl1pPr algn="l" defTabSz="695950" rtl="0" eaLnBrk="1" latinLnBrk="0" hangingPunct="1">
              <a:lnSpc>
                <a:spcPct val="90000"/>
              </a:lnSpc>
              <a:spcBef>
                <a:spcPct val="0"/>
              </a:spcBef>
              <a:buNone/>
              <a:defRPr sz="3349" kern="1200">
                <a:solidFill>
                  <a:schemeClr val="tx1"/>
                </a:solidFill>
                <a:latin typeface="+mj-lt"/>
                <a:ea typeface="+mj-ea"/>
                <a:cs typeface="+mj-cs"/>
              </a:defRPr>
            </a:lvl1pPr>
          </a:lstStyle>
          <a:p>
            <a:pPr>
              <a:lnSpc>
                <a:spcPct val="100000"/>
              </a:lnSpc>
              <a:spcBef>
                <a:spcPts val="0"/>
              </a:spcBef>
              <a:buSzPts val="1400"/>
            </a:pPr>
            <a:r>
              <a:rPr lang="es-MX" sz="3200" dirty="0">
                <a:solidFill>
                  <a:srgbClr val="000000"/>
                </a:solidFill>
                <a:latin typeface="Montserrat" pitchFamily="2" charset="77"/>
                <a:ea typeface="Work Sans Medium"/>
                <a:cs typeface="Work Sans Medium"/>
                <a:sym typeface="Work Sans Light"/>
              </a:rPr>
              <a:t>Seguimiento y Control</a:t>
            </a:r>
          </a:p>
        </p:txBody>
      </p:sp>
      <p:sp>
        <p:nvSpPr>
          <p:cNvPr id="18" name="CuadroTexto 17">
            <a:extLst>
              <a:ext uri="{FF2B5EF4-FFF2-40B4-BE49-F238E27FC236}">
                <a16:creationId xmlns:a16="http://schemas.microsoft.com/office/drawing/2014/main" id="{50BD72AD-A85E-722D-0D45-E7CCA89CA069}"/>
              </a:ext>
            </a:extLst>
          </p:cNvPr>
          <p:cNvSpPr txBox="1"/>
          <p:nvPr/>
        </p:nvSpPr>
        <p:spPr>
          <a:xfrm>
            <a:off x="3084946" y="5615442"/>
            <a:ext cx="230909" cy="230832"/>
          </a:xfrm>
          <a:prstGeom prst="rect">
            <a:avLst/>
          </a:prstGeom>
          <a:noFill/>
        </p:spPr>
        <p:txBody>
          <a:bodyPr wrap="square" rtlCol="0">
            <a:spAutoFit/>
          </a:bodyPr>
          <a:lstStyle/>
          <a:p>
            <a:r>
              <a:rPr lang="es-MX" sz="900" dirty="0"/>
              <a:t>x</a:t>
            </a:r>
            <a:endParaRPr lang="es-CO" sz="900" dirty="0"/>
          </a:p>
        </p:txBody>
      </p:sp>
      <p:sp>
        <p:nvSpPr>
          <p:cNvPr id="19" name="CuadroTexto 18">
            <a:extLst>
              <a:ext uri="{FF2B5EF4-FFF2-40B4-BE49-F238E27FC236}">
                <a16:creationId xmlns:a16="http://schemas.microsoft.com/office/drawing/2014/main" id="{67633009-8D48-0CC1-E478-34E2A0D8D439}"/>
              </a:ext>
            </a:extLst>
          </p:cNvPr>
          <p:cNvSpPr txBox="1"/>
          <p:nvPr/>
        </p:nvSpPr>
        <p:spPr>
          <a:xfrm>
            <a:off x="8377965" y="5596970"/>
            <a:ext cx="230909" cy="230832"/>
          </a:xfrm>
          <a:prstGeom prst="rect">
            <a:avLst/>
          </a:prstGeom>
          <a:noFill/>
        </p:spPr>
        <p:txBody>
          <a:bodyPr wrap="square" rtlCol="0">
            <a:spAutoFit/>
          </a:bodyPr>
          <a:lstStyle/>
          <a:p>
            <a:r>
              <a:rPr lang="es-MX" sz="900" dirty="0"/>
              <a:t>x</a:t>
            </a:r>
            <a:endParaRPr lang="es-CO" sz="900" dirty="0"/>
          </a:p>
        </p:txBody>
      </p:sp>
      <p:pic>
        <p:nvPicPr>
          <p:cNvPr id="4" name="Imagen 3">
            <a:extLst>
              <a:ext uri="{FF2B5EF4-FFF2-40B4-BE49-F238E27FC236}">
                <a16:creationId xmlns:a16="http://schemas.microsoft.com/office/drawing/2014/main" id="{301DACA2-983C-FFDA-FDFF-E5CEA1CDA49F}"/>
              </a:ext>
            </a:extLst>
          </p:cNvPr>
          <p:cNvPicPr>
            <a:picLocks noChangeAspect="1"/>
          </p:cNvPicPr>
          <p:nvPr/>
        </p:nvPicPr>
        <p:blipFill>
          <a:blip r:embed="rId3"/>
          <a:stretch>
            <a:fillRect/>
          </a:stretch>
        </p:blipFill>
        <p:spPr>
          <a:xfrm>
            <a:off x="958283" y="1573542"/>
            <a:ext cx="5118745" cy="4593746"/>
          </a:xfrm>
          <a:prstGeom prst="rect">
            <a:avLst/>
          </a:prstGeom>
        </p:spPr>
      </p:pic>
      <p:pic>
        <p:nvPicPr>
          <p:cNvPr id="8" name="Imagen 7">
            <a:extLst>
              <a:ext uri="{FF2B5EF4-FFF2-40B4-BE49-F238E27FC236}">
                <a16:creationId xmlns:a16="http://schemas.microsoft.com/office/drawing/2014/main" id="{DF0C25D4-BA9A-2DF2-046B-800E486EE933}"/>
              </a:ext>
            </a:extLst>
          </p:cNvPr>
          <p:cNvPicPr>
            <a:picLocks noChangeAspect="1"/>
          </p:cNvPicPr>
          <p:nvPr/>
        </p:nvPicPr>
        <p:blipFill>
          <a:blip r:embed="rId4"/>
          <a:stretch>
            <a:fillRect/>
          </a:stretch>
        </p:blipFill>
        <p:spPr>
          <a:xfrm>
            <a:off x="6308534" y="1563645"/>
            <a:ext cx="4433357" cy="4568935"/>
          </a:xfrm>
          <a:prstGeom prst="rect">
            <a:avLst/>
          </a:prstGeom>
        </p:spPr>
      </p:pic>
    </p:spTree>
    <p:extLst>
      <p:ext uri="{BB962C8B-B14F-4D97-AF65-F5344CB8AC3E}">
        <p14:creationId xmlns:p14="http://schemas.microsoft.com/office/powerpoint/2010/main" val="1181037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D85DF-1E6D-7E63-9FFD-FF8792757572}"/>
            </a:ext>
          </a:extLst>
        </p:cNvPr>
        <p:cNvGrpSpPr/>
        <p:nvPr/>
      </p:nvGrpSpPr>
      <p:grpSpPr>
        <a:xfrm>
          <a:off x="0" y="0"/>
          <a:ext cx="0" cy="0"/>
          <a:chOff x="0" y="0"/>
          <a:chExt cx="0" cy="0"/>
        </a:xfrm>
      </p:grpSpPr>
      <p:pic>
        <p:nvPicPr>
          <p:cNvPr id="3" name="Imagen 2" descr="Logotipo, nombre de la empresa&#10;&#10;Descripción generada automáticamente">
            <a:extLst>
              <a:ext uri="{FF2B5EF4-FFF2-40B4-BE49-F238E27FC236}">
                <a16:creationId xmlns:a16="http://schemas.microsoft.com/office/drawing/2014/main" id="{5E9B069B-92C2-4012-0D4B-5752784E1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569" y="180045"/>
            <a:ext cx="983429" cy="931526"/>
          </a:xfrm>
          <a:prstGeom prst="rect">
            <a:avLst/>
          </a:prstGeom>
        </p:spPr>
      </p:pic>
      <p:sp>
        <p:nvSpPr>
          <p:cNvPr id="5" name="CuadroTexto 4">
            <a:extLst>
              <a:ext uri="{FF2B5EF4-FFF2-40B4-BE49-F238E27FC236}">
                <a16:creationId xmlns:a16="http://schemas.microsoft.com/office/drawing/2014/main" id="{859D879F-4C18-AEB0-6A60-F1EA61340C58}"/>
              </a:ext>
            </a:extLst>
          </p:cNvPr>
          <p:cNvSpPr txBox="1"/>
          <p:nvPr/>
        </p:nvSpPr>
        <p:spPr>
          <a:xfrm>
            <a:off x="4883972" y="6639446"/>
            <a:ext cx="2424062" cy="261610"/>
          </a:xfrm>
          <a:prstGeom prst="rect">
            <a:avLst/>
          </a:prstGeom>
          <a:noFill/>
        </p:spPr>
        <p:txBody>
          <a:bodyPr wrap="none" rtlCol="0">
            <a:spAutoFit/>
          </a:bodyPr>
          <a:lstStyle/>
          <a:p>
            <a:pPr algn="ctr"/>
            <a:r>
              <a:rPr lang="es-CO" sz="1100" b="1" dirty="0">
                <a:solidFill>
                  <a:schemeClr val="bg1"/>
                </a:solidFill>
                <a:latin typeface="Verdana" panose="020B0604030504040204" pitchFamily="34" charset="0"/>
              </a:rPr>
              <a:t>www.unidadvictimas.gov.co</a:t>
            </a:r>
          </a:p>
        </p:txBody>
      </p:sp>
      <p:sp>
        <p:nvSpPr>
          <p:cNvPr id="6" name="Google Shape;141;p22">
            <a:extLst>
              <a:ext uri="{FF2B5EF4-FFF2-40B4-BE49-F238E27FC236}">
                <a16:creationId xmlns:a16="http://schemas.microsoft.com/office/drawing/2014/main" id="{BF3E098D-95DF-ADEF-78CF-C960A1957419}"/>
              </a:ext>
            </a:extLst>
          </p:cNvPr>
          <p:cNvSpPr txBox="1">
            <a:spLocks/>
          </p:cNvSpPr>
          <p:nvPr/>
        </p:nvSpPr>
        <p:spPr>
          <a:xfrm>
            <a:off x="3527142" y="541662"/>
            <a:ext cx="4762758" cy="643800"/>
          </a:xfrm>
          <a:prstGeom prst="rect">
            <a:avLst/>
          </a:prstGeom>
          <a:noFill/>
          <a:ln>
            <a:noFill/>
          </a:ln>
        </p:spPr>
        <p:txBody>
          <a:bodyPr spcFirstLastPara="1" vert="horz" wrap="square" lIns="68575" tIns="34275" rIns="68575" bIns="34275" rtlCol="0" anchor="ctr" anchorCtr="0">
            <a:noAutofit/>
          </a:bodyPr>
          <a:lstStyle>
            <a:lvl1pPr algn="l" defTabSz="695950" rtl="0" eaLnBrk="1" latinLnBrk="0" hangingPunct="1">
              <a:lnSpc>
                <a:spcPct val="90000"/>
              </a:lnSpc>
              <a:spcBef>
                <a:spcPct val="0"/>
              </a:spcBef>
              <a:buNone/>
              <a:defRPr sz="3349" kern="1200">
                <a:solidFill>
                  <a:schemeClr val="tx1"/>
                </a:solidFill>
                <a:latin typeface="+mj-lt"/>
                <a:ea typeface="+mj-ea"/>
                <a:cs typeface="+mj-cs"/>
              </a:defRPr>
            </a:lvl1pPr>
          </a:lstStyle>
          <a:p>
            <a:pPr>
              <a:lnSpc>
                <a:spcPct val="100000"/>
              </a:lnSpc>
              <a:spcBef>
                <a:spcPts val="0"/>
              </a:spcBef>
              <a:buSzPts val="1400"/>
            </a:pPr>
            <a:r>
              <a:rPr lang="es-MX" sz="3200" dirty="0">
                <a:solidFill>
                  <a:srgbClr val="000000"/>
                </a:solidFill>
                <a:latin typeface="Montserrat" pitchFamily="2" charset="77"/>
                <a:ea typeface="Work Sans Medium"/>
                <a:cs typeface="Work Sans Medium"/>
                <a:sym typeface="Work Sans Light"/>
              </a:rPr>
              <a:t>Seguimiento y Control</a:t>
            </a:r>
          </a:p>
        </p:txBody>
      </p:sp>
      <p:sp>
        <p:nvSpPr>
          <p:cNvPr id="18" name="CuadroTexto 17">
            <a:extLst>
              <a:ext uri="{FF2B5EF4-FFF2-40B4-BE49-F238E27FC236}">
                <a16:creationId xmlns:a16="http://schemas.microsoft.com/office/drawing/2014/main" id="{4A72DC41-434E-9557-AA7D-CB42FD8B0A4B}"/>
              </a:ext>
            </a:extLst>
          </p:cNvPr>
          <p:cNvSpPr txBox="1"/>
          <p:nvPr/>
        </p:nvSpPr>
        <p:spPr>
          <a:xfrm>
            <a:off x="3084946" y="5615442"/>
            <a:ext cx="230909" cy="230832"/>
          </a:xfrm>
          <a:prstGeom prst="rect">
            <a:avLst/>
          </a:prstGeom>
          <a:noFill/>
        </p:spPr>
        <p:txBody>
          <a:bodyPr wrap="square" rtlCol="0">
            <a:spAutoFit/>
          </a:bodyPr>
          <a:lstStyle/>
          <a:p>
            <a:r>
              <a:rPr lang="es-MX" sz="900" dirty="0"/>
              <a:t>x</a:t>
            </a:r>
            <a:endParaRPr lang="es-CO" sz="900" dirty="0"/>
          </a:p>
        </p:txBody>
      </p:sp>
      <p:sp>
        <p:nvSpPr>
          <p:cNvPr id="19" name="CuadroTexto 18">
            <a:extLst>
              <a:ext uri="{FF2B5EF4-FFF2-40B4-BE49-F238E27FC236}">
                <a16:creationId xmlns:a16="http://schemas.microsoft.com/office/drawing/2014/main" id="{CCCEEF1A-AAFD-9A13-3E6E-F901729E9FB9}"/>
              </a:ext>
            </a:extLst>
          </p:cNvPr>
          <p:cNvSpPr txBox="1"/>
          <p:nvPr/>
        </p:nvSpPr>
        <p:spPr>
          <a:xfrm>
            <a:off x="8377965" y="5596970"/>
            <a:ext cx="230909" cy="230832"/>
          </a:xfrm>
          <a:prstGeom prst="rect">
            <a:avLst/>
          </a:prstGeom>
          <a:noFill/>
        </p:spPr>
        <p:txBody>
          <a:bodyPr wrap="square" rtlCol="0">
            <a:spAutoFit/>
          </a:bodyPr>
          <a:lstStyle/>
          <a:p>
            <a:r>
              <a:rPr lang="es-MX" sz="900" dirty="0"/>
              <a:t>x</a:t>
            </a:r>
            <a:endParaRPr lang="es-CO" sz="900" dirty="0"/>
          </a:p>
        </p:txBody>
      </p:sp>
      <p:pic>
        <p:nvPicPr>
          <p:cNvPr id="7" name="Imagen 6">
            <a:extLst>
              <a:ext uri="{FF2B5EF4-FFF2-40B4-BE49-F238E27FC236}">
                <a16:creationId xmlns:a16="http://schemas.microsoft.com/office/drawing/2014/main" id="{37FA942A-F411-97EC-3B33-49609F3679B8}"/>
              </a:ext>
            </a:extLst>
          </p:cNvPr>
          <p:cNvPicPr>
            <a:picLocks noChangeAspect="1"/>
          </p:cNvPicPr>
          <p:nvPr/>
        </p:nvPicPr>
        <p:blipFill>
          <a:blip r:embed="rId3"/>
          <a:stretch>
            <a:fillRect/>
          </a:stretch>
        </p:blipFill>
        <p:spPr>
          <a:xfrm>
            <a:off x="3489763" y="1274385"/>
            <a:ext cx="5119111" cy="5276138"/>
          </a:xfrm>
          <a:prstGeom prst="rect">
            <a:avLst/>
          </a:prstGeom>
        </p:spPr>
      </p:pic>
    </p:spTree>
    <p:extLst>
      <p:ext uri="{BB962C8B-B14F-4D97-AF65-F5344CB8AC3E}">
        <p14:creationId xmlns:p14="http://schemas.microsoft.com/office/powerpoint/2010/main" val="3495763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32454-A40F-4B76-2D62-B74D2B45B2EF}"/>
            </a:ext>
          </a:extLst>
        </p:cNvPr>
        <p:cNvGrpSpPr/>
        <p:nvPr/>
      </p:nvGrpSpPr>
      <p:grpSpPr>
        <a:xfrm>
          <a:off x="0" y="0"/>
          <a:ext cx="0" cy="0"/>
          <a:chOff x="0" y="0"/>
          <a:chExt cx="0" cy="0"/>
        </a:xfrm>
      </p:grpSpPr>
      <p:pic>
        <p:nvPicPr>
          <p:cNvPr id="3" name="Imagen 2" descr="Logotipo, nombre de la empresa&#10;&#10;Descripción generada automáticamente">
            <a:extLst>
              <a:ext uri="{FF2B5EF4-FFF2-40B4-BE49-F238E27FC236}">
                <a16:creationId xmlns:a16="http://schemas.microsoft.com/office/drawing/2014/main" id="{F0099048-6596-0A0E-3D70-43433F4EDD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629" y="239894"/>
            <a:ext cx="983429" cy="931526"/>
          </a:xfrm>
          <a:prstGeom prst="rect">
            <a:avLst/>
          </a:prstGeom>
        </p:spPr>
      </p:pic>
      <p:graphicFrame>
        <p:nvGraphicFramePr>
          <p:cNvPr id="4" name="Tabla 3">
            <a:extLst>
              <a:ext uri="{FF2B5EF4-FFF2-40B4-BE49-F238E27FC236}">
                <a16:creationId xmlns:a16="http://schemas.microsoft.com/office/drawing/2014/main" id="{D4C27F15-2187-79F7-45AC-D31A9870E154}"/>
              </a:ext>
            </a:extLst>
          </p:cNvPr>
          <p:cNvGraphicFramePr>
            <a:graphicFrameLocks noGrp="1"/>
          </p:cNvGraphicFramePr>
          <p:nvPr>
            <p:extLst>
              <p:ext uri="{D42A27DB-BD31-4B8C-83A1-F6EECF244321}">
                <p14:modId xmlns:p14="http://schemas.microsoft.com/office/powerpoint/2010/main" val="3371761037"/>
              </p:ext>
            </p:extLst>
          </p:nvPr>
        </p:nvGraphicFramePr>
        <p:xfrm>
          <a:off x="385207" y="1504410"/>
          <a:ext cx="5574434" cy="4976868"/>
        </p:xfrm>
        <a:graphic>
          <a:graphicData uri="http://schemas.openxmlformats.org/drawingml/2006/table">
            <a:tbl>
              <a:tblPr>
                <a:tableStyleId>{5C22544A-7EE6-4342-B048-85BDC9FD1C3A}</a:tableStyleId>
              </a:tblPr>
              <a:tblGrid>
                <a:gridCol w="291234">
                  <a:extLst>
                    <a:ext uri="{9D8B030D-6E8A-4147-A177-3AD203B41FA5}">
                      <a16:colId xmlns:a16="http://schemas.microsoft.com/office/drawing/2014/main" val="2901368487"/>
                    </a:ext>
                  </a:extLst>
                </a:gridCol>
                <a:gridCol w="5283200">
                  <a:extLst>
                    <a:ext uri="{9D8B030D-6E8A-4147-A177-3AD203B41FA5}">
                      <a16:colId xmlns:a16="http://schemas.microsoft.com/office/drawing/2014/main" val="3869510517"/>
                    </a:ext>
                  </a:extLst>
                </a:gridCol>
              </a:tblGrid>
              <a:tr h="170419">
                <a:tc gridSpan="2">
                  <a:txBody>
                    <a:bodyPr/>
                    <a:lstStyle/>
                    <a:p>
                      <a:pPr algn="ctr" fontAlgn="ctr"/>
                      <a:r>
                        <a:rPr lang="es-ES" sz="1000" b="1" kern="1200" dirty="0">
                          <a:solidFill>
                            <a:schemeClr val="dk1"/>
                          </a:solidFill>
                          <a:effectLst/>
                          <a:latin typeface="+mn-lt"/>
                          <a:ea typeface="+mn-ea"/>
                          <a:cs typeface="+mn-cs"/>
                        </a:rPr>
                        <a:t>PLAN O PROYECTO No: 1</a:t>
                      </a:r>
                      <a:endParaRPr lang="es-CO" sz="1000" b="1" i="0" u="none" strike="noStrike" dirty="0">
                        <a:solidFill>
                          <a:srgbClr val="000000"/>
                        </a:solidFill>
                        <a:effectLst/>
                        <a:latin typeface="Verdana" panose="020B0604030504040204" pitchFamily="34" charset="0"/>
                      </a:endParaRPr>
                    </a:p>
                  </a:txBody>
                  <a:tcPr marL="5453" marR="5453" marT="5453" marB="0" anchor="ctr"/>
                </a:tc>
                <a:tc hMerge="1">
                  <a:txBody>
                    <a:bodyPr/>
                    <a:lstStyle/>
                    <a:p>
                      <a:endParaRPr dirty="0"/>
                    </a:p>
                  </a:txBody>
                  <a:tcPr marL="5453" marR="5453" marT="5453" marB="0" anchor="ctr"/>
                </a:tc>
                <a:extLst>
                  <a:ext uri="{0D108BD9-81ED-4DB2-BD59-A6C34878D82A}">
                    <a16:rowId xmlns:a16="http://schemas.microsoft.com/office/drawing/2014/main" val="2850236410"/>
                  </a:ext>
                </a:extLst>
              </a:tr>
              <a:tr h="229018">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u="none" strike="noStrike" dirty="0">
                          <a:effectLst/>
                          <a:latin typeface="+mj-lt"/>
                        </a:rPr>
                        <a:t>Plan de Actualización e Implementación de Instrumentos Archivísticos</a:t>
                      </a:r>
                      <a:endParaRPr lang="es-CO" sz="1200" b="1" i="0" u="none" strike="noStrike" dirty="0">
                        <a:solidFill>
                          <a:srgbClr val="000000"/>
                        </a:solidFill>
                        <a:effectLst/>
                        <a:latin typeface="+mj-lt"/>
                      </a:endParaRPr>
                    </a:p>
                  </a:txBody>
                  <a:tcPr marL="5453" marR="5453" marT="5453" marB="0" anchor="ctr"/>
                </a:tc>
                <a:tc hMerge="1">
                  <a:txBody>
                    <a:bodyPr/>
                    <a:lstStyle/>
                    <a:p>
                      <a:endParaRPr dirty="0"/>
                    </a:p>
                  </a:txBody>
                  <a:tcPr marL="5453" marR="5453" marT="5453" marB="0" anchor="ctr"/>
                </a:tc>
                <a:extLst>
                  <a:ext uri="{0D108BD9-81ED-4DB2-BD59-A6C34878D82A}">
                    <a16:rowId xmlns:a16="http://schemas.microsoft.com/office/drawing/2014/main" val="2221908655"/>
                  </a:ext>
                </a:extLst>
              </a:tr>
              <a:tr h="229018">
                <a:tc gridSpan="2">
                  <a:txBody>
                    <a:bodyPr/>
                    <a:lstStyle/>
                    <a:p>
                      <a:pPr algn="ctr" fontAlgn="ctr"/>
                      <a:r>
                        <a:rPr lang="es-CO" sz="1000" b="1" u="none" strike="noStrike" dirty="0">
                          <a:effectLst/>
                          <a:latin typeface="+mj-lt"/>
                        </a:rPr>
                        <a:t>ACTIVIDADES</a:t>
                      </a:r>
                      <a:endParaRPr lang="es-CO" sz="1000" b="1" i="0" u="none" strike="noStrike" dirty="0">
                        <a:solidFill>
                          <a:srgbClr val="000000"/>
                        </a:solidFill>
                        <a:effectLst/>
                        <a:latin typeface="+mj-lt"/>
                      </a:endParaRPr>
                    </a:p>
                  </a:txBody>
                  <a:tcPr marL="5453" marR="5453" marT="5453" marB="0" anchor="ctr"/>
                </a:tc>
                <a:tc hMerge="1">
                  <a:txBody>
                    <a:bodyPr/>
                    <a:lstStyle/>
                    <a:p>
                      <a:endParaRPr dirty="0"/>
                    </a:p>
                  </a:txBody>
                  <a:tcPr marL="5453" marR="5453" marT="5453" marB="0" anchor="ctr"/>
                </a:tc>
                <a:extLst>
                  <a:ext uri="{0D108BD9-81ED-4DB2-BD59-A6C34878D82A}">
                    <a16:rowId xmlns:a16="http://schemas.microsoft.com/office/drawing/2014/main" val="1307845460"/>
                  </a:ext>
                </a:extLst>
              </a:tr>
              <a:tr h="229018">
                <a:tc>
                  <a:txBody>
                    <a:bodyPr/>
                    <a:lstStyle/>
                    <a:p>
                      <a:pPr algn="ctr" fontAlgn="ctr"/>
                      <a:r>
                        <a:rPr lang="es-MX" sz="1100" b="1" i="0" u="none" strike="noStrike" dirty="0">
                          <a:solidFill>
                            <a:srgbClr val="000000"/>
                          </a:solidFill>
                          <a:effectLst/>
                          <a:latin typeface="+mj-lt"/>
                        </a:rPr>
                        <a:t>1</a:t>
                      </a:r>
                    </a:p>
                  </a:txBody>
                  <a:tcPr marL="5453" marR="5453" marT="5453" marB="0" anchor="ctr"/>
                </a:tc>
                <a:tc>
                  <a:txBody>
                    <a:bodyPr/>
                    <a:lstStyle/>
                    <a:p>
                      <a:pPr algn="l" fontAlgn="ctr"/>
                      <a:r>
                        <a:rPr lang="es-MX" sz="1100" u="none" strike="noStrike" dirty="0">
                          <a:effectLst/>
                          <a:latin typeface="+mj-lt"/>
                        </a:rPr>
                        <a:t>Actualizar del Plan Institucional de Archivos PINAR</a:t>
                      </a:r>
                      <a:endParaRPr lang="es-MX" sz="1100" b="0" i="0" u="none" strike="noStrike" dirty="0">
                        <a:solidFill>
                          <a:srgbClr val="000000"/>
                        </a:solidFill>
                        <a:effectLst/>
                        <a:latin typeface="+mj-lt"/>
                      </a:endParaRPr>
                    </a:p>
                  </a:txBody>
                  <a:tcPr marL="5453" marR="5453" marT="5453" marB="0" anchor="ctr"/>
                </a:tc>
                <a:extLst>
                  <a:ext uri="{0D108BD9-81ED-4DB2-BD59-A6C34878D82A}">
                    <a16:rowId xmlns:a16="http://schemas.microsoft.com/office/drawing/2014/main" val="3649797499"/>
                  </a:ext>
                </a:extLst>
              </a:tr>
              <a:tr h="229018">
                <a:tc>
                  <a:txBody>
                    <a:bodyPr/>
                    <a:lstStyle/>
                    <a:p>
                      <a:pPr algn="ctr" fontAlgn="ctr"/>
                      <a:r>
                        <a:rPr lang="es-MX" sz="1100" b="1" i="0" u="none" strike="noStrike" dirty="0">
                          <a:solidFill>
                            <a:srgbClr val="000000"/>
                          </a:solidFill>
                          <a:effectLst/>
                          <a:latin typeface="+mj-lt"/>
                        </a:rPr>
                        <a:t>2</a:t>
                      </a:r>
                    </a:p>
                    <a:p>
                      <a:pPr algn="ctr" fontAlgn="ctr"/>
                      <a:endParaRPr lang="es-CO" sz="1100" b="1" i="0" u="none" strike="noStrike" dirty="0">
                        <a:solidFill>
                          <a:srgbClr val="000000"/>
                        </a:solidFill>
                        <a:effectLst/>
                        <a:latin typeface="+mj-lt"/>
                      </a:endParaRPr>
                    </a:p>
                  </a:txBody>
                  <a:tcPr marL="5453" marR="5453" marT="5453" marB="0" anchor="ctr"/>
                </a:tc>
                <a:tc>
                  <a:txBody>
                    <a:bodyPr/>
                    <a:lstStyle/>
                    <a:p>
                      <a:pPr algn="l" fontAlgn="ctr"/>
                      <a:r>
                        <a:rPr lang="es-CO" sz="1100" u="none" strike="noStrike" dirty="0">
                          <a:effectLst/>
                          <a:latin typeface="+mj-lt"/>
                        </a:rPr>
                        <a:t>Implementar Institucional de Archivos PINAR</a:t>
                      </a:r>
                      <a:endParaRPr lang="es-CO" sz="1100" b="0" i="0" u="none" strike="noStrike" dirty="0">
                        <a:solidFill>
                          <a:srgbClr val="000000"/>
                        </a:solidFill>
                        <a:effectLst/>
                        <a:latin typeface="+mj-lt"/>
                      </a:endParaRPr>
                    </a:p>
                  </a:txBody>
                  <a:tcPr marL="5453" marR="5453" marT="5453" marB="0" anchor="ctr"/>
                </a:tc>
                <a:extLst>
                  <a:ext uri="{0D108BD9-81ED-4DB2-BD59-A6C34878D82A}">
                    <a16:rowId xmlns:a16="http://schemas.microsoft.com/office/drawing/2014/main" val="2717275549"/>
                  </a:ext>
                </a:extLst>
              </a:tr>
              <a:tr h="229018">
                <a:tc>
                  <a:txBody>
                    <a:bodyPr/>
                    <a:lstStyle/>
                    <a:p>
                      <a:pPr algn="ctr" fontAlgn="ctr"/>
                      <a:r>
                        <a:rPr lang="es-MX" sz="1100" b="1" i="0" u="none" strike="noStrike" dirty="0">
                          <a:solidFill>
                            <a:srgbClr val="000000"/>
                          </a:solidFill>
                          <a:effectLst/>
                          <a:latin typeface="+mj-lt"/>
                        </a:rPr>
                        <a:t>3</a:t>
                      </a:r>
                    </a:p>
                  </a:txBody>
                  <a:tcPr marL="5453" marR="5453" marT="5453" marB="0" anchor="ctr"/>
                </a:tc>
                <a:tc>
                  <a:txBody>
                    <a:bodyPr/>
                    <a:lstStyle/>
                    <a:p>
                      <a:pPr algn="l" fontAlgn="ctr"/>
                      <a:r>
                        <a:rPr lang="es-MX" sz="1100" u="none" strike="noStrike" dirty="0">
                          <a:effectLst/>
                          <a:latin typeface="+mj-lt"/>
                        </a:rPr>
                        <a:t>Actualizar el Programa de Gestión Documental (PGD) y sus subprogramas.</a:t>
                      </a:r>
                      <a:endParaRPr lang="es-MX" sz="1100" b="0" i="0" u="none" strike="noStrike" dirty="0">
                        <a:solidFill>
                          <a:srgbClr val="000000"/>
                        </a:solidFill>
                        <a:effectLst/>
                        <a:latin typeface="+mj-lt"/>
                      </a:endParaRPr>
                    </a:p>
                  </a:txBody>
                  <a:tcPr marL="5453" marR="5453" marT="5453" marB="0" anchor="ctr"/>
                </a:tc>
                <a:extLst>
                  <a:ext uri="{0D108BD9-81ED-4DB2-BD59-A6C34878D82A}">
                    <a16:rowId xmlns:a16="http://schemas.microsoft.com/office/drawing/2014/main" val="49253057"/>
                  </a:ext>
                </a:extLst>
              </a:tr>
              <a:tr h="229018">
                <a:tc>
                  <a:txBody>
                    <a:bodyPr/>
                    <a:lstStyle/>
                    <a:p>
                      <a:pPr algn="ctr" fontAlgn="ctr"/>
                      <a:r>
                        <a:rPr lang="es-MX" sz="1100" b="1" i="0" u="none" strike="noStrike" dirty="0">
                          <a:solidFill>
                            <a:srgbClr val="000000"/>
                          </a:solidFill>
                          <a:effectLst/>
                          <a:latin typeface="+mj-lt"/>
                        </a:rPr>
                        <a:t>4</a:t>
                      </a:r>
                    </a:p>
                  </a:txBody>
                  <a:tcPr marL="5453" marR="5453" marT="5453" marB="0" anchor="ctr"/>
                </a:tc>
                <a:tc>
                  <a:txBody>
                    <a:bodyPr/>
                    <a:lstStyle/>
                    <a:p>
                      <a:pPr algn="l" fontAlgn="ctr"/>
                      <a:r>
                        <a:rPr lang="es-MX" sz="1100" u="none" strike="noStrike" dirty="0">
                          <a:effectLst/>
                          <a:latin typeface="+mj-lt"/>
                        </a:rPr>
                        <a:t>Implementar el Programa de Gestión Documental (PGD) y sus subprogramas.</a:t>
                      </a:r>
                      <a:endParaRPr lang="es-MX" sz="1100" b="0" i="0" u="none" strike="noStrike" dirty="0">
                        <a:solidFill>
                          <a:srgbClr val="000000"/>
                        </a:solidFill>
                        <a:effectLst/>
                        <a:latin typeface="+mj-lt"/>
                      </a:endParaRPr>
                    </a:p>
                  </a:txBody>
                  <a:tcPr marL="5453" marR="5453" marT="5453" marB="0" anchor="ctr"/>
                </a:tc>
                <a:extLst>
                  <a:ext uri="{0D108BD9-81ED-4DB2-BD59-A6C34878D82A}">
                    <a16:rowId xmlns:a16="http://schemas.microsoft.com/office/drawing/2014/main" val="3159656529"/>
                  </a:ext>
                </a:extLst>
              </a:tr>
              <a:tr h="343527">
                <a:tc>
                  <a:txBody>
                    <a:bodyPr/>
                    <a:lstStyle/>
                    <a:p>
                      <a:pPr algn="ctr" fontAlgn="ctr"/>
                      <a:r>
                        <a:rPr lang="es-MX" sz="1100" b="1" i="0" u="none" strike="noStrike" dirty="0">
                          <a:solidFill>
                            <a:srgbClr val="000000"/>
                          </a:solidFill>
                          <a:effectLst/>
                          <a:latin typeface="+mj-lt"/>
                        </a:rPr>
                        <a:t>5</a:t>
                      </a:r>
                    </a:p>
                  </a:txBody>
                  <a:tcPr marL="5453" marR="5453" marT="5453" marB="0" anchor="ctr"/>
                </a:tc>
                <a:tc>
                  <a:txBody>
                    <a:bodyPr/>
                    <a:lstStyle/>
                    <a:p>
                      <a:pPr algn="l" fontAlgn="ctr"/>
                      <a:r>
                        <a:rPr lang="es-MX" sz="1100" u="none" strike="noStrike" dirty="0">
                          <a:effectLst/>
                          <a:latin typeface="+mj-lt"/>
                        </a:rPr>
                        <a:t>Actualizar del Modelo de requisitos para la Gestión de Documentos Electrónicos. MOREQ</a:t>
                      </a:r>
                      <a:endParaRPr lang="es-MX" sz="1100" b="0" i="0" u="none" strike="noStrike" dirty="0">
                        <a:solidFill>
                          <a:srgbClr val="000000"/>
                        </a:solidFill>
                        <a:effectLst/>
                        <a:latin typeface="+mj-lt"/>
                      </a:endParaRPr>
                    </a:p>
                  </a:txBody>
                  <a:tcPr marL="5453" marR="5453" marT="5453" marB="0" anchor="ctr"/>
                </a:tc>
                <a:extLst>
                  <a:ext uri="{0D108BD9-81ED-4DB2-BD59-A6C34878D82A}">
                    <a16:rowId xmlns:a16="http://schemas.microsoft.com/office/drawing/2014/main" val="1398092203"/>
                  </a:ext>
                </a:extLst>
              </a:tr>
              <a:tr h="343527">
                <a:tc>
                  <a:txBody>
                    <a:bodyPr/>
                    <a:lstStyle/>
                    <a:p>
                      <a:pPr algn="ctr" fontAlgn="ctr"/>
                      <a:r>
                        <a:rPr lang="es-MX" sz="1100" b="1" i="0" u="none" strike="noStrike" dirty="0">
                          <a:solidFill>
                            <a:srgbClr val="000000"/>
                          </a:solidFill>
                          <a:effectLst/>
                          <a:latin typeface="+mj-lt"/>
                        </a:rPr>
                        <a:t>6</a:t>
                      </a:r>
                    </a:p>
                  </a:txBody>
                  <a:tcPr marL="5453" marR="5453" marT="5453" marB="0" anchor="ctr"/>
                </a:tc>
                <a:tc>
                  <a:txBody>
                    <a:bodyPr/>
                    <a:lstStyle/>
                    <a:p>
                      <a:pPr algn="l" fontAlgn="ctr"/>
                      <a:r>
                        <a:rPr lang="es-MX" sz="1100" u="none" strike="noStrike" dirty="0">
                          <a:effectLst/>
                          <a:latin typeface="+mj-lt"/>
                        </a:rPr>
                        <a:t>Implementar del Modelo de requisitos para la Gestión de Documentos Electrónicos. MOREQ</a:t>
                      </a:r>
                      <a:endParaRPr lang="es-MX" sz="1100" b="0" i="0" u="none" strike="noStrike" dirty="0">
                        <a:solidFill>
                          <a:srgbClr val="000000"/>
                        </a:solidFill>
                        <a:effectLst/>
                        <a:latin typeface="+mj-lt"/>
                      </a:endParaRPr>
                    </a:p>
                  </a:txBody>
                  <a:tcPr marL="5453" marR="5453" marT="5453" marB="0" anchor="ctr"/>
                </a:tc>
                <a:extLst>
                  <a:ext uri="{0D108BD9-81ED-4DB2-BD59-A6C34878D82A}">
                    <a16:rowId xmlns:a16="http://schemas.microsoft.com/office/drawing/2014/main" val="1737037653"/>
                  </a:ext>
                </a:extLst>
              </a:tr>
              <a:tr h="229018">
                <a:tc>
                  <a:txBody>
                    <a:bodyPr/>
                    <a:lstStyle/>
                    <a:p>
                      <a:pPr algn="ctr" fontAlgn="ctr"/>
                      <a:r>
                        <a:rPr lang="es-MX" sz="1100" b="1" i="0" u="none" strike="noStrike" dirty="0">
                          <a:solidFill>
                            <a:srgbClr val="000000"/>
                          </a:solidFill>
                          <a:effectLst/>
                          <a:latin typeface="+mj-lt"/>
                        </a:rPr>
                        <a:t>7</a:t>
                      </a:r>
                    </a:p>
                  </a:txBody>
                  <a:tcPr marL="5453" marR="5453" marT="5453" marB="0" anchor="ctr"/>
                </a:tc>
                <a:tc>
                  <a:txBody>
                    <a:bodyPr/>
                    <a:lstStyle/>
                    <a:p>
                      <a:pPr algn="l" fontAlgn="ctr"/>
                      <a:r>
                        <a:rPr lang="es-MX" sz="1100" u="none" strike="noStrike" dirty="0">
                          <a:effectLst/>
                          <a:latin typeface="+mj-lt"/>
                        </a:rPr>
                        <a:t>Actualizar el Banco Terminológico BANTER</a:t>
                      </a:r>
                      <a:endParaRPr lang="es-MX" sz="1100" b="0" i="0" u="none" strike="noStrike" dirty="0">
                        <a:solidFill>
                          <a:srgbClr val="000000"/>
                        </a:solidFill>
                        <a:effectLst/>
                        <a:latin typeface="+mj-lt"/>
                      </a:endParaRPr>
                    </a:p>
                  </a:txBody>
                  <a:tcPr marL="5453" marR="5453" marT="5453" marB="0" anchor="ctr"/>
                </a:tc>
                <a:extLst>
                  <a:ext uri="{0D108BD9-81ED-4DB2-BD59-A6C34878D82A}">
                    <a16:rowId xmlns:a16="http://schemas.microsoft.com/office/drawing/2014/main" val="2981743115"/>
                  </a:ext>
                </a:extLst>
              </a:tr>
              <a:tr h="229018">
                <a:tc>
                  <a:txBody>
                    <a:bodyPr/>
                    <a:lstStyle/>
                    <a:p>
                      <a:pPr algn="ctr" fontAlgn="ctr"/>
                      <a:r>
                        <a:rPr lang="es-MX" sz="1100" b="1" i="0" u="none" strike="noStrike" dirty="0">
                          <a:solidFill>
                            <a:srgbClr val="000000"/>
                          </a:solidFill>
                          <a:effectLst/>
                          <a:latin typeface="+mj-lt"/>
                        </a:rPr>
                        <a:t>8</a:t>
                      </a:r>
                    </a:p>
                  </a:txBody>
                  <a:tcPr marL="5453" marR="5453" marT="5453" marB="0" anchor="ctr"/>
                </a:tc>
                <a:tc>
                  <a:txBody>
                    <a:bodyPr/>
                    <a:lstStyle/>
                    <a:p>
                      <a:pPr algn="l" fontAlgn="ctr"/>
                      <a:r>
                        <a:rPr lang="es-MX" sz="1100" u="none" strike="noStrike" dirty="0">
                          <a:effectLst/>
                          <a:latin typeface="+mj-lt"/>
                        </a:rPr>
                        <a:t>Implementar el Banco Terminológico BANTER</a:t>
                      </a:r>
                      <a:endParaRPr lang="es-MX" sz="1100" b="0" i="0" u="none" strike="noStrike" dirty="0">
                        <a:solidFill>
                          <a:srgbClr val="000000"/>
                        </a:solidFill>
                        <a:effectLst/>
                        <a:latin typeface="+mj-lt"/>
                      </a:endParaRPr>
                    </a:p>
                  </a:txBody>
                  <a:tcPr marL="5453" marR="5453" marT="5453" marB="0" anchor="ctr"/>
                </a:tc>
                <a:extLst>
                  <a:ext uri="{0D108BD9-81ED-4DB2-BD59-A6C34878D82A}">
                    <a16:rowId xmlns:a16="http://schemas.microsoft.com/office/drawing/2014/main" val="3160369309"/>
                  </a:ext>
                </a:extLst>
              </a:tr>
              <a:tr h="114509">
                <a:tc>
                  <a:txBody>
                    <a:bodyPr/>
                    <a:lstStyle/>
                    <a:p>
                      <a:pPr algn="ctr" fontAlgn="ctr"/>
                      <a:r>
                        <a:rPr lang="es-MX" sz="1100" b="1" i="0" u="none" strike="noStrike" dirty="0">
                          <a:solidFill>
                            <a:srgbClr val="000000"/>
                          </a:solidFill>
                          <a:effectLst/>
                          <a:latin typeface="+mj-lt"/>
                        </a:rPr>
                        <a:t>9</a:t>
                      </a:r>
                    </a:p>
                  </a:txBody>
                  <a:tcPr marL="5453" marR="5453" marT="5453" marB="0" anchor="ctr"/>
                </a:tc>
                <a:tc>
                  <a:txBody>
                    <a:bodyPr/>
                    <a:lstStyle/>
                    <a:p>
                      <a:pPr algn="l" fontAlgn="ctr"/>
                      <a:r>
                        <a:rPr lang="es-MX" sz="1100" u="none" strike="noStrike" dirty="0">
                          <a:effectLst/>
                          <a:latin typeface="+mj-lt"/>
                        </a:rPr>
                        <a:t>Actualización de las Tablas de Control de Acceso (TCA).</a:t>
                      </a:r>
                      <a:endParaRPr lang="es-MX" sz="1100" b="0" i="0" u="none" strike="noStrike" dirty="0">
                        <a:solidFill>
                          <a:srgbClr val="000000"/>
                        </a:solidFill>
                        <a:effectLst/>
                        <a:latin typeface="+mj-lt"/>
                      </a:endParaRPr>
                    </a:p>
                  </a:txBody>
                  <a:tcPr marL="5453" marR="5453" marT="5453" marB="0" anchor="ctr"/>
                </a:tc>
                <a:extLst>
                  <a:ext uri="{0D108BD9-81ED-4DB2-BD59-A6C34878D82A}">
                    <a16:rowId xmlns:a16="http://schemas.microsoft.com/office/drawing/2014/main" val="3930725434"/>
                  </a:ext>
                </a:extLst>
              </a:tr>
              <a:tr h="114509">
                <a:tc>
                  <a:txBody>
                    <a:bodyPr/>
                    <a:lstStyle/>
                    <a:p>
                      <a:pPr algn="ctr" fontAlgn="ctr"/>
                      <a:r>
                        <a:rPr lang="es-MX" sz="1100" b="1" i="0" u="none" strike="noStrike" dirty="0">
                          <a:solidFill>
                            <a:srgbClr val="000000"/>
                          </a:solidFill>
                          <a:effectLst/>
                          <a:latin typeface="+mj-lt"/>
                        </a:rPr>
                        <a:t>10</a:t>
                      </a:r>
                    </a:p>
                  </a:txBody>
                  <a:tcPr marL="5453" marR="5453" marT="5453" marB="0" anchor="ctr"/>
                </a:tc>
                <a:tc>
                  <a:txBody>
                    <a:bodyPr/>
                    <a:lstStyle/>
                    <a:p>
                      <a:pPr algn="l" fontAlgn="ctr"/>
                      <a:r>
                        <a:rPr lang="es-MX" sz="1100" u="none" strike="noStrike" dirty="0">
                          <a:effectLst/>
                          <a:latin typeface="+mj-lt"/>
                        </a:rPr>
                        <a:t>Implementar de las Tablas de Control de Acceso (TCA). </a:t>
                      </a:r>
                      <a:endParaRPr lang="es-MX" sz="1100" b="0" i="0" u="none" strike="noStrike" dirty="0">
                        <a:solidFill>
                          <a:srgbClr val="000000"/>
                        </a:solidFill>
                        <a:effectLst/>
                        <a:latin typeface="+mj-lt"/>
                      </a:endParaRPr>
                    </a:p>
                  </a:txBody>
                  <a:tcPr marL="5453" marR="5453" marT="5453" marB="0" anchor="ctr"/>
                </a:tc>
                <a:extLst>
                  <a:ext uri="{0D108BD9-81ED-4DB2-BD59-A6C34878D82A}">
                    <a16:rowId xmlns:a16="http://schemas.microsoft.com/office/drawing/2014/main" val="935120590"/>
                  </a:ext>
                </a:extLst>
              </a:tr>
              <a:tr h="229018">
                <a:tc>
                  <a:txBody>
                    <a:bodyPr/>
                    <a:lstStyle/>
                    <a:p>
                      <a:pPr algn="ctr" fontAlgn="ctr"/>
                      <a:r>
                        <a:rPr lang="es-MX" sz="1100" b="1" i="0" u="none" strike="noStrike" dirty="0">
                          <a:solidFill>
                            <a:srgbClr val="000000"/>
                          </a:solidFill>
                          <a:effectLst/>
                          <a:latin typeface="+mj-lt"/>
                        </a:rPr>
                        <a:t>11</a:t>
                      </a:r>
                    </a:p>
                  </a:txBody>
                  <a:tcPr marL="5453" marR="5453" marT="5453" marB="0" anchor="ctr"/>
                </a:tc>
                <a:tc>
                  <a:txBody>
                    <a:bodyPr/>
                    <a:lstStyle/>
                    <a:p>
                      <a:pPr algn="l" fontAlgn="ctr"/>
                      <a:r>
                        <a:rPr lang="es-MX" sz="1100" u="none" strike="noStrike" dirty="0">
                          <a:effectLst/>
                          <a:latin typeface="+mj-lt"/>
                        </a:rPr>
                        <a:t>Identificar las Tablas de Retención Documental</a:t>
                      </a:r>
                      <a:br>
                        <a:rPr lang="es-MX" sz="1100" u="none" strike="noStrike" dirty="0">
                          <a:effectLst/>
                          <a:latin typeface="+mj-lt"/>
                        </a:rPr>
                      </a:br>
                      <a:r>
                        <a:rPr lang="es-MX" sz="1100" u="none" strike="noStrike" dirty="0">
                          <a:effectLst/>
                          <a:latin typeface="+mj-lt"/>
                        </a:rPr>
                        <a:t>(TRD), que se pueden actualizar </a:t>
                      </a:r>
                      <a:endParaRPr lang="es-MX" sz="1100" b="0" i="0" u="none" strike="noStrike" dirty="0">
                        <a:solidFill>
                          <a:srgbClr val="000000"/>
                        </a:solidFill>
                        <a:effectLst/>
                        <a:latin typeface="+mj-lt"/>
                      </a:endParaRPr>
                    </a:p>
                  </a:txBody>
                  <a:tcPr marL="5453" marR="5453" marT="5453" marB="0" anchor="ctr"/>
                </a:tc>
                <a:extLst>
                  <a:ext uri="{0D108BD9-81ED-4DB2-BD59-A6C34878D82A}">
                    <a16:rowId xmlns:a16="http://schemas.microsoft.com/office/drawing/2014/main" val="4164922763"/>
                  </a:ext>
                </a:extLst>
              </a:tr>
              <a:tr h="229018">
                <a:tc>
                  <a:txBody>
                    <a:bodyPr/>
                    <a:lstStyle/>
                    <a:p>
                      <a:pPr algn="ctr" fontAlgn="ctr"/>
                      <a:r>
                        <a:rPr lang="es-MX" sz="1100" b="1" i="0" u="none" strike="noStrike" dirty="0">
                          <a:solidFill>
                            <a:srgbClr val="000000"/>
                          </a:solidFill>
                          <a:effectLst/>
                          <a:latin typeface="+mj-lt"/>
                        </a:rPr>
                        <a:t>12</a:t>
                      </a:r>
                    </a:p>
                  </a:txBody>
                  <a:tcPr marL="5453" marR="5453" marT="5453" marB="0" anchor="ctr"/>
                </a:tc>
                <a:tc>
                  <a:txBody>
                    <a:bodyPr/>
                    <a:lstStyle/>
                    <a:p>
                      <a:pPr algn="l" fontAlgn="ctr"/>
                      <a:r>
                        <a:rPr lang="es-MX" sz="1100" u="none" strike="noStrike" dirty="0">
                          <a:effectLst/>
                          <a:latin typeface="+mj-lt"/>
                        </a:rPr>
                        <a:t>Actualizar las Tablas de Retención Documental (TRD).</a:t>
                      </a:r>
                      <a:endParaRPr lang="es-MX" sz="1100" b="0" i="0" u="none" strike="noStrike" dirty="0">
                        <a:solidFill>
                          <a:srgbClr val="000000"/>
                        </a:solidFill>
                        <a:effectLst/>
                        <a:latin typeface="+mj-lt"/>
                      </a:endParaRPr>
                    </a:p>
                  </a:txBody>
                  <a:tcPr marL="5453" marR="5453" marT="5453" marB="0" anchor="ctr"/>
                </a:tc>
                <a:extLst>
                  <a:ext uri="{0D108BD9-81ED-4DB2-BD59-A6C34878D82A}">
                    <a16:rowId xmlns:a16="http://schemas.microsoft.com/office/drawing/2014/main" val="211797827"/>
                  </a:ext>
                </a:extLst>
              </a:tr>
              <a:tr h="229018">
                <a:tc>
                  <a:txBody>
                    <a:bodyPr/>
                    <a:lstStyle/>
                    <a:p>
                      <a:pPr algn="ctr" fontAlgn="ctr"/>
                      <a:r>
                        <a:rPr lang="es-MX" sz="1100" b="1" i="0" u="none" strike="noStrike" dirty="0">
                          <a:solidFill>
                            <a:srgbClr val="000000"/>
                          </a:solidFill>
                          <a:effectLst/>
                          <a:latin typeface="+mj-lt"/>
                        </a:rPr>
                        <a:t>13</a:t>
                      </a:r>
                    </a:p>
                  </a:txBody>
                  <a:tcPr marL="5453" marR="5453" marT="5453" marB="0" anchor="ctr"/>
                </a:tc>
                <a:tc>
                  <a:txBody>
                    <a:bodyPr/>
                    <a:lstStyle/>
                    <a:p>
                      <a:pPr algn="l" fontAlgn="ctr"/>
                      <a:r>
                        <a:rPr lang="es-MX" sz="1100" u="none" strike="noStrike" dirty="0">
                          <a:effectLst/>
                          <a:latin typeface="+mj-lt"/>
                        </a:rPr>
                        <a:t>Elaborar plan de Implementación de Tablas de Valoración Documental (TVD)</a:t>
                      </a:r>
                      <a:endParaRPr lang="es-MX" sz="1100" b="0" i="0" u="none" strike="noStrike" dirty="0">
                        <a:solidFill>
                          <a:srgbClr val="000000"/>
                        </a:solidFill>
                        <a:effectLst/>
                        <a:latin typeface="+mj-lt"/>
                      </a:endParaRPr>
                    </a:p>
                  </a:txBody>
                  <a:tcPr marL="5453" marR="5453" marT="5453" marB="0" anchor="ctr"/>
                </a:tc>
                <a:extLst>
                  <a:ext uri="{0D108BD9-81ED-4DB2-BD59-A6C34878D82A}">
                    <a16:rowId xmlns:a16="http://schemas.microsoft.com/office/drawing/2014/main" val="1526457877"/>
                  </a:ext>
                </a:extLst>
              </a:tr>
              <a:tr h="343527">
                <a:tc>
                  <a:txBody>
                    <a:bodyPr/>
                    <a:lstStyle/>
                    <a:p>
                      <a:pPr algn="ctr" fontAlgn="ctr"/>
                      <a:r>
                        <a:rPr lang="es-MX" sz="1100" b="1" i="0" u="none" strike="noStrike" dirty="0">
                          <a:solidFill>
                            <a:srgbClr val="000000"/>
                          </a:solidFill>
                          <a:effectLst/>
                          <a:latin typeface="+mj-lt"/>
                        </a:rPr>
                        <a:t>14</a:t>
                      </a:r>
                    </a:p>
                  </a:txBody>
                  <a:tcPr marL="5453" marR="5453" marT="5453" marB="0" anchor="ctr"/>
                </a:tc>
                <a:tc>
                  <a:txBody>
                    <a:bodyPr/>
                    <a:lstStyle/>
                    <a:p>
                      <a:pPr algn="l" fontAlgn="ctr"/>
                      <a:r>
                        <a:rPr lang="es-MX" sz="1100" u="none" strike="noStrike" dirty="0">
                          <a:effectLst/>
                          <a:latin typeface="+mj-lt"/>
                        </a:rPr>
                        <a:t>Desarrollar el plan de Implementación de Tablas de Valoración Documental (TVD)</a:t>
                      </a:r>
                      <a:endParaRPr lang="es-MX" sz="1100" b="0" i="0" u="none" strike="noStrike" dirty="0">
                        <a:solidFill>
                          <a:srgbClr val="000000"/>
                        </a:solidFill>
                        <a:effectLst/>
                        <a:latin typeface="+mj-lt"/>
                      </a:endParaRPr>
                    </a:p>
                  </a:txBody>
                  <a:tcPr marL="5453" marR="5453" marT="5453" marB="0" anchor="ctr"/>
                </a:tc>
                <a:extLst>
                  <a:ext uri="{0D108BD9-81ED-4DB2-BD59-A6C34878D82A}">
                    <a16:rowId xmlns:a16="http://schemas.microsoft.com/office/drawing/2014/main" val="839191257"/>
                  </a:ext>
                </a:extLst>
              </a:tr>
              <a:tr h="229018">
                <a:tc>
                  <a:txBody>
                    <a:bodyPr/>
                    <a:lstStyle/>
                    <a:p>
                      <a:pPr algn="ctr" fontAlgn="ctr"/>
                      <a:r>
                        <a:rPr lang="es-MX" sz="1100" b="1" i="0" u="none" strike="noStrike" dirty="0">
                          <a:solidFill>
                            <a:srgbClr val="000000"/>
                          </a:solidFill>
                          <a:effectLst/>
                          <a:latin typeface="+mj-lt"/>
                        </a:rPr>
                        <a:t>15</a:t>
                      </a:r>
                      <a:endParaRPr lang="es-CO" sz="1100" b="1" i="0" u="none" strike="noStrike" dirty="0">
                        <a:solidFill>
                          <a:srgbClr val="000000"/>
                        </a:solidFill>
                        <a:effectLst/>
                        <a:latin typeface="+mj-lt"/>
                      </a:endParaRPr>
                    </a:p>
                  </a:txBody>
                  <a:tcPr marL="5453" marR="5453" marT="5453" marB="0" anchor="ctr"/>
                </a:tc>
                <a:tc>
                  <a:txBody>
                    <a:bodyPr/>
                    <a:lstStyle/>
                    <a:p>
                      <a:pPr algn="l" fontAlgn="ctr"/>
                      <a:r>
                        <a:rPr lang="es-CO" sz="1100" u="none" strike="noStrike" dirty="0">
                          <a:effectLst/>
                          <a:latin typeface="+mj-lt"/>
                        </a:rPr>
                        <a:t>Elaborar / Actualizar de Inventarios Documentales  (FUID)</a:t>
                      </a:r>
                      <a:endParaRPr lang="es-CO" sz="1100" b="0" i="0" u="none" strike="noStrike" dirty="0">
                        <a:solidFill>
                          <a:srgbClr val="000000"/>
                        </a:solidFill>
                        <a:effectLst/>
                        <a:latin typeface="+mj-lt"/>
                      </a:endParaRPr>
                    </a:p>
                  </a:txBody>
                  <a:tcPr marL="5453" marR="5453" marT="5453" marB="0" anchor="ctr"/>
                </a:tc>
                <a:extLst>
                  <a:ext uri="{0D108BD9-81ED-4DB2-BD59-A6C34878D82A}">
                    <a16:rowId xmlns:a16="http://schemas.microsoft.com/office/drawing/2014/main" val="809677132"/>
                  </a:ext>
                </a:extLst>
              </a:tr>
              <a:tr h="229018">
                <a:tc>
                  <a:txBody>
                    <a:bodyPr/>
                    <a:lstStyle/>
                    <a:p>
                      <a:pPr algn="ctr" fontAlgn="ctr"/>
                      <a:r>
                        <a:rPr lang="es-MX" sz="1100" b="1" i="0" u="none" strike="noStrike" dirty="0">
                          <a:solidFill>
                            <a:srgbClr val="000000"/>
                          </a:solidFill>
                          <a:effectLst/>
                          <a:latin typeface="+mj-lt"/>
                        </a:rPr>
                        <a:t>16</a:t>
                      </a:r>
                    </a:p>
                  </a:txBody>
                  <a:tcPr marL="5453" marR="5453" marT="5453" marB="0" anchor="ctr"/>
                </a:tc>
                <a:tc>
                  <a:txBody>
                    <a:bodyPr/>
                    <a:lstStyle/>
                    <a:p>
                      <a:pPr algn="l" fontAlgn="ctr"/>
                      <a:r>
                        <a:rPr lang="es-MX" sz="1100" u="none" strike="noStrike" dirty="0">
                          <a:effectLst/>
                          <a:latin typeface="+mj-lt"/>
                        </a:rPr>
                        <a:t>Actualizar del Sistema integrado de Conservación SIC </a:t>
                      </a:r>
                      <a:endParaRPr lang="es-MX" sz="1100" b="0" i="0" u="none" strike="noStrike" dirty="0">
                        <a:solidFill>
                          <a:srgbClr val="000000"/>
                        </a:solidFill>
                        <a:effectLst/>
                        <a:latin typeface="+mj-lt"/>
                      </a:endParaRPr>
                    </a:p>
                  </a:txBody>
                  <a:tcPr marL="5453" marR="5453" marT="5453" marB="0" anchor="ctr"/>
                </a:tc>
                <a:extLst>
                  <a:ext uri="{0D108BD9-81ED-4DB2-BD59-A6C34878D82A}">
                    <a16:rowId xmlns:a16="http://schemas.microsoft.com/office/drawing/2014/main" val="2585917050"/>
                  </a:ext>
                </a:extLst>
              </a:tr>
              <a:tr h="229018">
                <a:tc>
                  <a:txBody>
                    <a:bodyPr/>
                    <a:lstStyle/>
                    <a:p>
                      <a:pPr algn="ctr" fontAlgn="ctr"/>
                      <a:r>
                        <a:rPr lang="es-MX" sz="1100" b="1" i="0" u="none" strike="noStrike" dirty="0">
                          <a:solidFill>
                            <a:srgbClr val="000000"/>
                          </a:solidFill>
                          <a:effectLst/>
                          <a:latin typeface="+mj-lt"/>
                        </a:rPr>
                        <a:t>17</a:t>
                      </a:r>
                    </a:p>
                  </a:txBody>
                  <a:tcPr marL="5453" marR="5453" marT="5453" marB="0" anchor="ctr"/>
                </a:tc>
                <a:tc>
                  <a:txBody>
                    <a:bodyPr/>
                    <a:lstStyle/>
                    <a:p>
                      <a:pPr algn="l" fontAlgn="ctr"/>
                      <a:r>
                        <a:rPr lang="es-MX" sz="1100" u="none" strike="noStrike" dirty="0">
                          <a:effectLst/>
                          <a:latin typeface="+mj-lt"/>
                        </a:rPr>
                        <a:t>Implementación del Sistema integrado de Conservación SIC </a:t>
                      </a:r>
                      <a:endParaRPr lang="es-MX" sz="1100" b="0" i="0" u="none" strike="noStrike" dirty="0">
                        <a:solidFill>
                          <a:srgbClr val="000000"/>
                        </a:solidFill>
                        <a:effectLst/>
                        <a:latin typeface="+mj-lt"/>
                      </a:endParaRPr>
                    </a:p>
                  </a:txBody>
                  <a:tcPr marL="5453" marR="5453" marT="5453" marB="0" anchor="ctr"/>
                </a:tc>
                <a:extLst>
                  <a:ext uri="{0D108BD9-81ED-4DB2-BD59-A6C34878D82A}">
                    <a16:rowId xmlns:a16="http://schemas.microsoft.com/office/drawing/2014/main" val="1117129689"/>
                  </a:ext>
                </a:extLst>
              </a:tr>
            </a:tbl>
          </a:graphicData>
        </a:graphic>
      </p:graphicFrame>
      <p:graphicFrame>
        <p:nvGraphicFramePr>
          <p:cNvPr id="7" name="Tabla 6">
            <a:extLst>
              <a:ext uri="{FF2B5EF4-FFF2-40B4-BE49-F238E27FC236}">
                <a16:creationId xmlns:a16="http://schemas.microsoft.com/office/drawing/2014/main" id="{89D20C4F-CD55-4B12-28E7-EE004ACB0DB1}"/>
              </a:ext>
            </a:extLst>
          </p:cNvPr>
          <p:cNvGraphicFramePr>
            <a:graphicFrameLocks noGrp="1"/>
          </p:cNvGraphicFramePr>
          <p:nvPr>
            <p:extLst>
              <p:ext uri="{D42A27DB-BD31-4B8C-83A1-F6EECF244321}">
                <p14:modId xmlns:p14="http://schemas.microsoft.com/office/powerpoint/2010/main" val="4089507266"/>
              </p:ext>
            </p:extLst>
          </p:nvPr>
        </p:nvGraphicFramePr>
        <p:xfrm>
          <a:off x="6232361" y="2022154"/>
          <a:ext cx="5329382" cy="1813380"/>
        </p:xfrm>
        <a:graphic>
          <a:graphicData uri="http://schemas.openxmlformats.org/drawingml/2006/table">
            <a:tbl>
              <a:tblPr>
                <a:tableStyleId>{5C22544A-7EE6-4342-B048-85BDC9FD1C3A}</a:tableStyleId>
              </a:tblPr>
              <a:tblGrid>
                <a:gridCol w="365553">
                  <a:extLst>
                    <a:ext uri="{9D8B030D-6E8A-4147-A177-3AD203B41FA5}">
                      <a16:colId xmlns:a16="http://schemas.microsoft.com/office/drawing/2014/main" val="3272255876"/>
                    </a:ext>
                  </a:extLst>
                </a:gridCol>
                <a:gridCol w="4963829">
                  <a:extLst>
                    <a:ext uri="{9D8B030D-6E8A-4147-A177-3AD203B41FA5}">
                      <a16:colId xmlns:a16="http://schemas.microsoft.com/office/drawing/2014/main" val="1951315067"/>
                    </a:ext>
                  </a:extLst>
                </a:gridCol>
              </a:tblGrid>
              <a:tr h="180000">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000" b="1" kern="1200" dirty="0">
                          <a:solidFill>
                            <a:schemeClr val="dk1"/>
                          </a:solidFill>
                          <a:effectLst/>
                          <a:latin typeface="+mj-lt"/>
                          <a:ea typeface="+mn-ea"/>
                          <a:cs typeface="+mn-cs"/>
                        </a:rPr>
                        <a:t>PLAN O PROYECTO No: 2</a:t>
                      </a:r>
                      <a:endParaRPr lang="es-MX" sz="1000" b="1" i="0" u="none" strike="noStrike" dirty="0">
                        <a:solidFill>
                          <a:srgbClr val="000000"/>
                        </a:solidFill>
                        <a:effectLst/>
                        <a:latin typeface="+mj-lt"/>
                      </a:endParaRPr>
                    </a:p>
                  </a:txBody>
                  <a:tcPr marL="7620" marR="7620" marT="7620" marB="0" anchor="ctr"/>
                </a:tc>
                <a:tc hMerge="1">
                  <a:txBody>
                    <a:bodyPr/>
                    <a:lstStyle/>
                    <a:p>
                      <a:pPr algn="just" fontAlgn="ctr"/>
                      <a:endParaRPr lang="es-MX" sz="1000" b="0" i="0" u="none" strike="noStrike" dirty="0">
                        <a:solidFill>
                          <a:srgbClr val="000000"/>
                        </a:solidFill>
                        <a:effectLst/>
                        <a:latin typeface="Verdana" panose="020B0604030504040204" pitchFamily="34" charset="0"/>
                      </a:endParaRPr>
                    </a:p>
                  </a:txBody>
                  <a:tcPr marL="7620" marR="7620" marT="7620" marB="0" anchor="ctr"/>
                </a:tc>
                <a:extLst>
                  <a:ext uri="{0D108BD9-81ED-4DB2-BD59-A6C34878D82A}">
                    <a16:rowId xmlns:a16="http://schemas.microsoft.com/office/drawing/2014/main" val="2824485893"/>
                  </a:ext>
                </a:extLst>
              </a:tr>
              <a:tr h="320040">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u="none" strike="noStrike" dirty="0">
                          <a:effectLst/>
                          <a:latin typeface="+mj-lt"/>
                        </a:rPr>
                        <a:t>Plan de Trabajo Archivístico para el Fortalecimiento del Modelo de Gestión Documental y Administración de Archivos de la Unidad</a:t>
                      </a:r>
                      <a:endParaRPr lang="es-MX" sz="1200" b="1" i="0" u="none" strike="noStrike" dirty="0">
                        <a:solidFill>
                          <a:srgbClr val="000000"/>
                        </a:solidFill>
                        <a:effectLst/>
                        <a:latin typeface="+mj-lt"/>
                      </a:endParaRPr>
                    </a:p>
                  </a:txBody>
                  <a:tcPr marL="7620" marR="7620" marT="7620" marB="0" anchor="ctr"/>
                </a:tc>
                <a:tc hMerge="1">
                  <a:txBody>
                    <a:bodyPr/>
                    <a:lstStyle/>
                    <a:p>
                      <a:endParaRPr dirty="0"/>
                    </a:p>
                  </a:txBody>
                  <a:tcPr marL="7620" marR="7620" marT="7620" marB="0" anchor="ctr"/>
                </a:tc>
                <a:extLst>
                  <a:ext uri="{0D108BD9-81ED-4DB2-BD59-A6C34878D82A}">
                    <a16:rowId xmlns:a16="http://schemas.microsoft.com/office/drawing/2014/main" val="3609716802"/>
                  </a:ext>
                </a:extLst>
              </a:tr>
              <a:tr h="252000">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000" b="1" u="none" strike="noStrike" kern="1200" dirty="0">
                          <a:solidFill>
                            <a:schemeClr val="dk1"/>
                          </a:solidFill>
                          <a:effectLst/>
                          <a:latin typeface="+mj-lt"/>
                          <a:ea typeface="+mn-ea"/>
                          <a:cs typeface="+mn-cs"/>
                        </a:rPr>
                        <a:t>ACTIVIDADES</a:t>
                      </a:r>
                      <a:endParaRPr lang="es-MX" sz="1000" b="1" i="0" u="none" strike="noStrike" dirty="0">
                        <a:solidFill>
                          <a:srgbClr val="000000"/>
                        </a:solidFill>
                        <a:effectLst/>
                        <a:latin typeface="+mj-lt"/>
                      </a:endParaRPr>
                    </a:p>
                  </a:txBody>
                  <a:tcPr marL="7620" marR="7620" marT="7620" marB="0" anchor="ctr"/>
                </a:tc>
                <a:tc hMerge="1">
                  <a:txBody>
                    <a:bodyPr/>
                    <a:lstStyle/>
                    <a:p>
                      <a:pPr algn="just" fontAlgn="ctr"/>
                      <a:endParaRPr lang="es-MX" sz="1000" b="0" i="0" u="none" strike="noStrike" dirty="0">
                        <a:solidFill>
                          <a:srgbClr val="000000"/>
                        </a:solidFill>
                        <a:effectLst/>
                        <a:latin typeface="Verdana" panose="020B0604030504040204" pitchFamily="34" charset="0"/>
                      </a:endParaRPr>
                    </a:p>
                  </a:txBody>
                  <a:tcPr marL="7620" marR="7620" marT="7620" marB="0" anchor="ctr"/>
                </a:tc>
                <a:extLst>
                  <a:ext uri="{0D108BD9-81ED-4DB2-BD59-A6C34878D82A}">
                    <a16:rowId xmlns:a16="http://schemas.microsoft.com/office/drawing/2014/main" val="3073076780"/>
                  </a:ext>
                </a:extLst>
              </a:tr>
              <a:tr h="324000">
                <a:tc>
                  <a:txBody>
                    <a:bodyPr/>
                    <a:lstStyle/>
                    <a:p>
                      <a:pPr algn="ctr" fontAlgn="ctr"/>
                      <a:r>
                        <a:rPr lang="es-MX" sz="1100" b="1" i="0" u="none" strike="noStrike" dirty="0">
                          <a:solidFill>
                            <a:srgbClr val="000000"/>
                          </a:solidFill>
                          <a:effectLst/>
                          <a:latin typeface="+mj-lt"/>
                        </a:rPr>
                        <a:t>1</a:t>
                      </a:r>
                    </a:p>
                  </a:txBody>
                  <a:tcPr marL="7620" marR="7620" marT="7620" marB="0" anchor="ctr"/>
                </a:tc>
                <a:tc>
                  <a:txBody>
                    <a:bodyPr/>
                    <a:lstStyle/>
                    <a:p>
                      <a:pPr algn="just" fontAlgn="ctr"/>
                      <a:r>
                        <a:rPr lang="es-MX" sz="1000" u="none" strike="noStrike" dirty="0">
                          <a:effectLst/>
                          <a:latin typeface="+mj-lt"/>
                        </a:rPr>
                        <a:t>Identificar los documentos del proceso de gestión documental que deben ser elaborados o actualizados </a:t>
                      </a:r>
                      <a:endParaRPr lang="es-MX" sz="1000" b="0" i="0" u="none" strike="noStrike" dirty="0">
                        <a:solidFill>
                          <a:srgbClr val="000000"/>
                        </a:solidFill>
                        <a:effectLst/>
                        <a:latin typeface="+mj-lt"/>
                      </a:endParaRPr>
                    </a:p>
                  </a:txBody>
                  <a:tcPr marL="7620" marR="7620" marT="7620" marB="0" anchor="ctr"/>
                </a:tc>
                <a:extLst>
                  <a:ext uri="{0D108BD9-81ED-4DB2-BD59-A6C34878D82A}">
                    <a16:rowId xmlns:a16="http://schemas.microsoft.com/office/drawing/2014/main" val="1915468613"/>
                  </a:ext>
                </a:extLst>
              </a:tr>
              <a:tr h="180000">
                <a:tc>
                  <a:txBody>
                    <a:bodyPr/>
                    <a:lstStyle/>
                    <a:p>
                      <a:pPr algn="ctr" fontAlgn="ctr"/>
                      <a:r>
                        <a:rPr lang="es-MX" sz="1100" b="1" i="0" u="none" strike="noStrike" dirty="0">
                          <a:solidFill>
                            <a:srgbClr val="000000"/>
                          </a:solidFill>
                          <a:effectLst/>
                          <a:latin typeface="+mj-lt"/>
                        </a:rPr>
                        <a:t>2</a:t>
                      </a:r>
                    </a:p>
                  </a:txBody>
                  <a:tcPr marL="7620" marR="7620" marT="7620" marB="0" anchor="ctr"/>
                </a:tc>
                <a:tc>
                  <a:txBody>
                    <a:bodyPr/>
                    <a:lstStyle/>
                    <a:p>
                      <a:pPr algn="just" fontAlgn="ctr"/>
                      <a:r>
                        <a:rPr lang="es-CO" sz="1000" u="none" strike="noStrike" dirty="0">
                          <a:effectLst/>
                          <a:latin typeface="+mj-lt"/>
                        </a:rPr>
                        <a:t>Elaborar o actualizar documentos del proceso de gestión documental </a:t>
                      </a:r>
                      <a:endParaRPr lang="es-CO" sz="1000" b="0" i="0" u="none" strike="noStrike" dirty="0">
                        <a:solidFill>
                          <a:srgbClr val="000000"/>
                        </a:solidFill>
                        <a:effectLst/>
                        <a:latin typeface="+mj-lt"/>
                      </a:endParaRPr>
                    </a:p>
                  </a:txBody>
                  <a:tcPr marL="7620" marR="7620" marT="7620" marB="0" anchor="ctr"/>
                </a:tc>
                <a:extLst>
                  <a:ext uri="{0D108BD9-81ED-4DB2-BD59-A6C34878D82A}">
                    <a16:rowId xmlns:a16="http://schemas.microsoft.com/office/drawing/2014/main" val="2361811818"/>
                  </a:ext>
                </a:extLst>
              </a:tr>
              <a:tr h="180000">
                <a:tc>
                  <a:txBody>
                    <a:bodyPr/>
                    <a:lstStyle/>
                    <a:p>
                      <a:pPr algn="ctr" fontAlgn="ctr"/>
                      <a:r>
                        <a:rPr lang="es-MX" sz="1100" b="1" i="0" u="none" strike="noStrike" dirty="0">
                          <a:solidFill>
                            <a:srgbClr val="000000"/>
                          </a:solidFill>
                          <a:effectLst/>
                          <a:latin typeface="+mj-lt"/>
                        </a:rPr>
                        <a:t>3</a:t>
                      </a:r>
                    </a:p>
                  </a:txBody>
                  <a:tcPr marL="7620" marR="7620" marT="7620" marB="0" anchor="ctr"/>
                </a:tc>
                <a:tc>
                  <a:txBody>
                    <a:bodyPr/>
                    <a:lstStyle/>
                    <a:p>
                      <a:pPr algn="just" fontAlgn="ctr"/>
                      <a:r>
                        <a:rPr lang="es-MX" sz="1000" u="none" strike="noStrike" dirty="0">
                          <a:effectLst/>
                          <a:latin typeface="+mj-lt"/>
                        </a:rPr>
                        <a:t>Elaborar el Plan de Trabajo Archivístico priorizando las actividades señaladas en el mapa de ruta.</a:t>
                      </a:r>
                      <a:endParaRPr lang="es-MX" sz="1000" b="0" i="0" u="none" strike="noStrike" dirty="0">
                        <a:solidFill>
                          <a:srgbClr val="000000"/>
                        </a:solidFill>
                        <a:effectLst/>
                        <a:latin typeface="+mj-lt"/>
                      </a:endParaRPr>
                    </a:p>
                  </a:txBody>
                  <a:tcPr marL="7620" marR="7620" marT="7620" marB="0" anchor="ctr"/>
                </a:tc>
                <a:extLst>
                  <a:ext uri="{0D108BD9-81ED-4DB2-BD59-A6C34878D82A}">
                    <a16:rowId xmlns:a16="http://schemas.microsoft.com/office/drawing/2014/main" val="2329008734"/>
                  </a:ext>
                </a:extLst>
              </a:tr>
              <a:tr h="324000">
                <a:tc>
                  <a:txBody>
                    <a:bodyPr/>
                    <a:lstStyle/>
                    <a:p>
                      <a:pPr algn="ctr" fontAlgn="ctr"/>
                      <a:r>
                        <a:rPr lang="es-MX" sz="1100" b="1" i="0" u="none" strike="noStrike" dirty="0">
                          <a:solidFill>
                            <a:srgbClr val="000000"/>
                          </a:solidFill>
                          <a:effectLst/>
                          <a:latin typeface="+mj-lt"/>
                        </a:rPr>
                        <a:t>4</a:t>
                      </a:r>
                    </a:p>
                  </a:txBody>
                  <a:tcPr marL="7620" marR="7620" marT="7620" marB="0" anchor="ctr"/>
                </a:tc>
                <a:tc>
                  <a:txBody>
                    <a:bodyPr/>
                    <a:lstStyle/>
                    <a:p>
                      <a:pPr algn="just" fontAlgn="ctr"/>
                      <a:r>
                        <a:rPr lang="es-MX" sz="1000" u="none" strike="noStrike" dirty="0">
                          <a:effectLst/>
                          <a:latin typeface="+mj-lt"/>
                        </a:rPr>
                        <a:t>Desarrollar las actividades del Plan de Trabajo Archivístico priorizando las actividades señaladas en el mapa de ruta.</a:t>
                      </a:r>
                      <a:endParaRPr lang="es-MX" sz="1000" b="0" i="0" u="none" strike="noStrike" dirty="0">
                        <a:solidFill>
                          <a:srgbClr val="000000"/>
                        </a:solidFill>
                        <a:effectLst/>
                        <a:latin typeface="+mj-lt"/>
                      </a:endParaRPr>
                    </a:p>
                  </a:txBody>
                  <a:tcPr marL="7620" marR="7620" marT="7620" marB="0" anchor="ctr"/>
                </a:tc>
                <a:extLst>
                  <a:ext uri="{0D108BD9-81ED-4DB2-BD59-A6C34878D82A}">
                    <a16:rowId xmlns:a16="http://schemas.microsoft.com/office/drawing/2014/main" val="1066417916"/>
                  </a:ext>
                </a:extLst>
              </a:tr>
            </a:tbl>
          </a:graphicData>
        </a:graphic>
      </p:graphicFrame>
      <p:graphicFrame>
        <p:nvGraphicFramePr>
          <p:cNvPr id="8" name="Tabla 7">
            <a:extLst>
              <a:ext uri="{FF2B5EF4-FFF2-40B4-BE49-F238E27FC236}">
                <a16:creationId xmlns:a16="http://schemas.microsoft.com/office/drawing/2014/main" id="{DC3D1D46-A6F2-BFE6-D332-E52D7082229F}"/>
              </a:ext>
            </a:extLst>
          </p:cNvPr>
          <p:cNvGraphicFramePr>
            <a:graphicFrameLocks noGrp="1"/>
          </p:cNvGraphicFramePr>
          <p:nvPr>
            <p:extLst>
              <p:ext uri="{D42A27DB-BD31-4B8C-83A1-F6EECF244321}">
                <p14:modId xmlns:p14="http://schemas.microsoft.com/office/powerpoint/2010/main" val="3165292599"/>
              </p:ext>
            </p:extLst>
          </p:nvPr>
        </p:nvGraphicFramePr>
        <p:xfrm>
          <a:off x="6232361" y="4341474"/>
          <a:ext cx="5329382" cy="1513800"/>
        </p:xfrm>
        <a:graphic>
          <a:graphicData uri="http://schemas.openxmlformats.org/drawingml/2006/table">
            <a:tbl>
              <a:tblPr>
                <a:tableStyleId>{5C22544A-7EE6-4342-B048-85BDC9FD1C3A}</a:tableStyleId>
              </a:tblPr>
              <a:tblGrid>
                <a:gridCol w="387592">
                  <a:extLst>
                    <a:ext uri="{9D8B030D-6E8A-4147-A177-3AD203B41FA5}">
                      <a16:colId xmlns:a16="http://schemas.microsoft.com/office/drawing/2014/main" val="2312973113"/>
                    </a:ext>
                  </a:extLst>
                </a:gridCol>
                <a:gridCol w="4941790">
                  <a:extLst>
                    <a:ext uri="{9D8B030D-6E8A-4147-A177-3AD203B41FA5}">
                      <a16:colId xmlns:a16="http://schemas.microsoft.com/office/drawing/2014/main" val="1420601259"/>
                    </a:ext>
                  </a:extLst>
                </a:gridCol>
              </a:tblGrid>
              <a:tr h="252000">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000" b="1" kern="1200" dirty="0">
                          <a:solidFill>
                            <a:schemeClr val="dk1"/>
                          </a:solidFill>
                          <a:effectLst/>
                          <a:latin typeface="+mj-lt"/>
                          <a:ea typeface="+mn-ea"/>
                          <a:cs typeface="+mn-cs"/>
                        </a:rPr>
                        <a:t>PLAN O PROYECTO No: 3</a:t>
                      </a:r>
                      <a:endParaRPr lang="es-MX" sz="1000" b="1" i="0" u="none" strike="noStrike" dirty="0">
                        <a:solidFill>
                          <a:srgbClr val="000000"/>
                        </a:solidFill>
                        <a:effectLst/>
                        <a:latin typeface="+mj-lt"/>
                      </a:endParaRPr>
                    </a:p>
                  </a:txBody>
                  <a:tcPr marL="7620" marR="7620" marT="7620" marB="0" anchor="ctr"/>
                </a:tc>
                <a:tc hMerge="1">
                  <a:txBody>
                    <a:bodyPr/>
                    <a:lstStyle/>
                    <a:p>
                      <a:endParaRPr dirty="0"/>
                    </a:p>
                  </a:txBody>
                  <a:tcPr marL="7620" marR="7620" marT="7620" marB="0" anchor="ctr"/>
                </a:tc>
                <a:extLst>
                  <a:ext uri="{0D108BD9-81ED-4DB2-BD59-A6C34878D82A}">
                    <a16:rowId xmlns:a16="http://schemas.microsoft.com/office/drawing/2014/main" val="51095790"/>
                  </a:ext>
                </a:extLst>
              </a:tr>
              <a:tr h="360000">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u="none" strike="noStrike" dirty="0">
                          <a:effectLst/>
                          <a:latin typeface="+mj-lt"/>
                        </a:rPr>
                        <a:t>Plan  para la estabilización del Sistema de Gestión de Documentos Electrónicos de Archivo SGDEA</a:t>
                      </a:r>
                      <a:endParaRPr lang="es-MX" sz="1200" b="1" i="0" u="none" strike="noStrike" dirty="0">
                        <a:solidFill>
                          <a:srgbClr val="000000"/>
                        </a:solidFill>
                        <a:effectLst/>
                        <a:latin typeface="+mj-lt"/>
                      </a:endParaRPr>
                    </a:p>
                  </a:txBody>
                  <a:tcPr marL="7620" marR="7620" marT="7620" marB="0" anchor="ctr"/>
                </a:tc>
                <a:tc hMerge="1">
                  <a:txBody>
                    <a:bodyPr/>
                    <a:lstStyle/>
                    <a:p>
                      <a:endParaRPr dirty="0"/>
                    </a:p>
                  </a:txBody>
                  <a:tcPr marL="7620" marR="7620" marT="7620" marB="0" anchor="ctr"/>
                </a:tc>
                <a:extLst>
                  <a:ext uri="{0D108BD9-81ED-4DB2-BD59-A6C34878D82A}">
                    <a16:rowId xmlns:a16="http://schemas.microsoft.com/office/drawing/2014/main" val="689821097"/>
                  </a:ext>
                </a:extLst>
              </a:tr>
              <a:tr h="252000">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000" b="1" u="none" strike="noStrike" kern="1200" dirty="0">
                          <a:solidFill>
                            <a:schemeClr val="dk1"/>
                          </a:solidFill>
                          <a:effectLst/>
                          <a:latin typeface="+mj-lt"/>
                          <a:ea typeface="+mn-ea"/>
                          <a:cs typeface="+mn-cs"/>
                        </a:rPr>
                        <a:t>ACTIVIDADES</a:t>
                      </a:r>
                      <a:endParaRPr lang="es-MX" sz="1000" b="1" i="0" u="none" strike="noStrike" dirty="0">
                        <a:solidFill>
                          <a:srgbClr val="000000"/>
                        </a:solidFill>
                        <a:effectLst/>
                        <a:latin typeface="+mj-lt"/>
                      </a:endParaRPr>
                    </a:p>
                  </a:txBody>
                  <a:tcPr marL="7620" marR="7620" marT="7620" marB="0" anchor="ctr"/>
                </a:tc>
                <a:tc hMerge="1">
                  <a:txBody>
                    <a:bodyPr/>
                    <a:lstStyle/>
                    <a:p>
                      <a:pPr algn="just" fontAlgn="ctr"/>
                      <a:endParaRPr lang="es-MX" sz="1000" b="0" i="0" u="none" strike="noStrike" dirty="0">
                        <a:solidFill>
                          <a:srgbClr val="000000"/>
                        </a:solidFill>
                        <a:effectLst/>
                        <a:latin typeface="Verdana" panose="020B0604030504040204" pitchFamily="34" charset="0"/>
                      </a:endParaRPr>
                    </a:p>
                  </a:txBody>
                  <a:tcPr marL="7620" marR="7620" marT="7620" marB="0" anchor="ctr"/>
                </a:tc>
                <a:extLst>
                  <a:ext uri="{0D108BD9-81ED-4DB2-BD59-A6C34878D82A}">
                    <a16:rowId xmlns:a16="http://schemas.microsoft.com/office/drawing/2014/main" val="1845123622"/>
                  </a:ext>
                </a:extLst>
              </a:tr>
              <a:tr h="324000">
                <a:tc>
                  <a:txBody>
                    <a:bodyPr/>
                    <a:lstStyle/>
                    <a:p>
                      <a:pPr algn="ctr" fontAlgn="ctr"/>
                      <a:r>
                        <a:rPr lang="es-MX" sz="1000" b="1" i="0" u="none" strike="noStrike" dirty="0">
                          <a:solidFill>
                            <a:srgbClr val="000000"/>
                          </a:solidFill>
                          <a:effectLst/>
                          <a:latin typeface="Verdana" panose="020B0604030504040204" pitchFamily="34" charset="0"/>
                        </a:rPr>
                        <a:t>1</a:t>
                      </a:r>
                    </a:p>
                  </a:txBody>
                  <a:tcPr marL="7620" marR="7620" marT="7620" marB="0" anchor="ctr"/>
                </a:tc>
                <a:tc>
                  <a:txBody>
                    <a:bodyPr/>
                    <a:lstStyle/>
                    <a:p>
                      <a:pPr algn="just" fontAlgn="ctr"/>
                      <a:r>
                        <a:rPr lang="es-MX" sz="1000" u="none" strike="noStrike" dirty="0">
                          <a:effectLst/>
                          <a:latin typeface="+mj-lt"/>
                        </a:rPr>
                        <a:t>Proyectar el plan de trabajo, que contiene las actividades, entregables y cronograma que garantice la estabilización del SGDEA de acuerdo con el alcance definido para la vigencia 2025</a:t>
                      </a:r>
                      <a:endParaRPr lang="es-MX" sz="1000" b="0" i="0" u="none" strike="noStrike" dirty="0">
                        <a:solidFill>
                          <a:srgbClr val="000000"/>
                        </a:solidFill>
                        <a:effectLst/>
                        <a:latin typeface="+mj-lt"/>
                      </a:endParaRPr>
                    </a:p>
                  </a:txBody>
                  <a:tcPr marL="7620" marR="7620" marT="7620" marB="0" anchor="ctr"/>
                </a:tc>
                <a:extLst>
                  <a:ext uri="{0D108BD9-81ED-4DB2-BD59-A6C34878D82A}">
                    <a16:rowId xmlns:a16="http://schemas.microsoft.com/office/drawing/2014/main" val="887735674"/>
                  </a:ext>
                </a:extLst>
              </a:tr>
              <a:tr h="180000">
                <a:tc>
                  <a:txBody>
                    <a:bodyPr/>
                    <a:lstStyle/>
                    <a:p>
                      <a:pPr algn="ctr" fontAlgn="ctr"/>
                      <a:r>
                        <a:rPr lang="es-MX" sz="1000" b="1" i="0" u="none" strike="noStrike" dirty="0">
                          <a:solidFill>
                            <a:srgbClr val="000000"/>
                          </a:solidFill>
                          <a:effectLst/>
                          <a:latin typeface="Verdana" panose="020B0604030504040204" pitchFamily="34" charset="0"/>
                        </a:rPr>
                        <a:t>2</a:t>
                      </a:r>
                    </a:p>
                  </a:txBody>
                  <a:tcPr marL="7620" marR="7620" marT="7620" marB="0" anchor="ctr"/>
                </a:tc>
                <a:tc>
                  <a:txBody>
                    <a:bodyPr/>
                    <a:lstStyle/>
                    <a:p>
                      <a:pPr algn="just" fontAlgn="ctr"/>
                      <a:r>
                        <a:rPr lang="es-MX" sz="1000" u="none" strike="noStrike" dirty="0">
                          <a:effectLst/>
                          <a:latin typeface="+mj-lt"/>
                        </a:rPr>
                        <a:t>Ejecutar las actividades definidas para la estabilización del SGDEA de acuerdo con el alcance definido para la vigencia 2025</a:t>
                      </a:r>
                      <a:endParaRPr lang="es-MX" sz="1000" b="0" i="0" u="none" strike="noStrike" dirty="0">
                        <a:solidFill>
                          <a:srgbClr val="000000"/>
                        </a:solidFill>
                        <a:effectLst/>
                        <a:latin typeface="+mj-lt"/>
                      </a:endParaRPr>
                    </a:p>
                  </a:txBody>
                  <a:tcPr marL="7620" marR="7620" marT="7620" marB="0" anchor="ctr"/>
                </a:tc>
                <a:extLst>
                  <a:ext uri="{0D108BD9-81ED-4DB2-BD59-A6C34878D82A}">
                    <a16:rowId xmlns:a16="http://schemas.microsoft.com/office/drawing/2014/main" val="1351648873"/>
                  </a:ext>
                </a:extLst>
              </a:tr>
            </a:tbl>
          </a:graphicData>
        </a:graphic>
      </p:graphicFrame>
      <p:sp>
        <p:nvSpPr>
          <p:cNvPr id="9" name="Google Shape;141;p22">
            <a:extLst>
              <a:ext uri="{FF2B5EF4-FFF2-40B4-BE49-F238E27FC236}">
                <a16:creationId xmlns:a16="http://schemas.microsoft.com/office/drawing/2014/main" id="{3BB892EF-1636-BA6D-3C44-7B2AB22FF0B5}"/>
              </a:ext>
            </a:extLst>
          </p:cNvPr>
          <p:cNvSpPr txBox="1">
            <a:spLocks/>
          </p:cNvSpPr>
          <p:nvPr/>
        </p:nvSpPr>
        <p:spPr>
          <a:xfrm>
            <a:off x="4109644" y="376722"/>
            <a:ext cx="3699993" cy="643800"/>
          </a:xfrm>
          <a:prstGeom prst="rect">
            <a:avLst/>
          </a:prstGeom>
          <a:noFill/>
          <a:ln>
            <a:noFill/>
          </a:ln>
        </p:spPr>
        <p:txBody>
          <a:bodyPr spcFirstLastPara="1" vert="horz" wrap="square" lIns="68575" tIns="34275" rIns="68575" bIns="34275" rtlCol="0" anchor="ctr" anchorCtr="0">
            <a:noAutofit/>
          </a:bodyPr>
          <a:lstStyle>
            <a:lvl1pPr algn="l" defTabSz="695950" rtl="0" eaLnBrk="1" latinLnBrk="0" hangingPunct="1">
              <a:lnSpc>
                <a:spcPct val="90000"/>
              </a:lnSpc>
              <a:spcBef>
                <a:spcPct val="0"/>
              </a:spcBef>
              <a:buNone/>
              <a:defRPr sz="3349" kern="1200">
                <a:solidFill>
                  <a:schemeClr val="tx1"/>
                </a:solidFill>
                <a:latin typeface="+mj-lt"/>
                <a:ea typeface="+mj-ea"/>
                <a:cs typeface="+mj-cs"/>
              </a:defRPr>
            </a:lvl1pPr>
          </a:lstStyle>
          <a:p>
            <a:pPr>
              <a:lnSpc>
                <a:spcPct val="100000"/>
              </a:lnSpc>
              <a:spcBef>
                <a:spcPts val="0"/>
              </a:spcBef>
              <a:buSzPts val="1400"/>
            </a:pPr>
            <a:r>
              <a:rPr lang="es-MX" sz="3200" dirty="0">
                <a:solidFill>
                  <a:srgbClr val="000000"/>
                </a:solidFill>
                <a:latin typeface="Montserrat" pitchFamily="2" charset="77"/>
                <a:ea typeface="Work Sans Medium"/>
                <a:cs typeface="Work Sans Medium"/>
                <a:sym typeface="Work Sans Light"/>
              </a:rPr>
              <a:t>Actividades 2025</a:t>
            </a:r>
          </a:p>
        </p:txBody>
      </p:sp>
    </p:spTree>
    <p:extLst>
      <p:ext uri="{BB962C8B-B14F-4D97-AF65-F5344CB8AC3E}">
        <p14:creationId xmlns:p14="http://schemas.microsoft.com/office/powerpoint/2010/main" val="4123237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4113D-28E8-2175-014E-85BF16CF8BFE}"/>
            </a:ext>
          </a:extLst>
        </p:cNvPr>
        <p:cNvGrpSpPr/>
        <p:nvPr/>
      </p:nvGrpSpPr>
      <p:grpSpPr>
        <a:xfrm>
          <a:off x="0" y="0"/>
          <a:ext cx="0" cy="0"/>
          <a:chOff x="0" y="0"/>
          <a:chExt cx="0" cy="0"/>
        </a:xfrm>
      </p:grpSpPr>
      <p:pic>
        <p:nvPicPr>
          <p:cNvPr id="3" name="Imagen 2" descr="Logotipo, nombre de la empresa&#10;&#10;Descripción generada automáticamente">
            <a:extLst>
              <a:ext uri="{FF2B5EF4-FFF2-40B4-BE49-F238E27FC236}">
                <a16:creationId xmlns:a16="http://schemas.microsoft.com/office/drawing/2014/main" id="{D22A7744-A0A4-7A53-5B37-753304CD5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2644"/>
            <a:ext cx="983429" cy="931526"/>
          </a:xfrm>
          <a:prstGeom prst="rect">
            <a:avLst/>
          </a:prstGeom>
        </p:spPr>
      </p:pic>
      <p:graphicFrame>
        <p:nvGraphicFramePr>
          <p:cNvPr id="2" name="Tabla 1">
            <a:extLst>
              <a:ext uri="{FF2B5EF4-FFF2-40B4-BE49-F238E27FC236}">
                <a16:creationId xmlns:a16="http://schemas.microsoft.com/office/drawing/2014/main" id="{C5DE60B8-D106-8DE5-93EF-CD3E04AA37BC}"/>
              </a:ext>
            </a:extLst>
          </p:cNvPr>
          <p:cNvGraphicFramePr>
            <a:graphicFrameLocks noGrp="1"/>
          </p:cNvGraphicFramePr>
          <p:nvPr>
            <p:extLst>
              <p:ext uri="{D42A27DB-BD31-4B8C-83A1-F6EECF244321}">
                <p14:modId xmlns:p14="http://schemas.microsoft.com/office/powerpoint/2010/main" val="3542169528"/>
              </p:ext>
            </p:extLst>
          </p:nvPr>
        </p:nvGraphicFramePr>
        <p:xfrm>
          <a:off x="431221" y="4130637"/>
          <a:ext cx="5092122" cy="1900080"/>
        </p:xfrm>
        <a:graphic>
          <a:graphicData uri="http://schemas.openxmlformats.org/drawingml/2006/table">
            <a:tbl>
              <a:tblPr>
                <a:tableStyleId>{5C22544A-7EE6-4342-B048-85BDC9FD1C3A}</a:tableStyleId>
              </a:tblPr>
              <a:tblGrid>
                <a:gridCol w="292484">
                  <a:extLst>
                    <a:ext uri="{9D8B030D-6E8A-4147-A177-3AD203B41FA5}">
                      <a16:colId xmlns:a16="http://schemas.microsoft.com/office/drawing/2014/main" val="2684720029"/>
                    </a:ext>
                  </a:extLst>
                </a:gridCol>
                <a:gridCol w="4799638">
                  <a:extLst>
                    <a:ext uri="{9D8B030D-6E8A-4147-A177-3AD203B41FA5}">
                      <a16:colId xmlns:a16="http://schemas.microsoft.com/office/drawing/2014/main" val="348363905"/>
                    </a:ext>
                  </a:extLst>
                </a:gridCol>
              </a:tblGrid>
              <a:tr h="320040">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000" b="1" kern="1200" dirty="0">
                          <a:solidFill>
                            <a:schemeClr val="dk1"/>
                          </a:solidFill>
                          <a:effectLst/>
                          <a:latin typeface="+mj-lt"/>
                          <a:ea typeface="+mn-ea"/>
                          <a:cs typeface="+mn-cs"/>
                        </a:rPr>
                        <a:t>PLAN O PROYECTO No: 5</a:t>
                      </a:r>
                      <a:endParaRPr lang="es-MX" sz="1000" b="0" i="0" u="none" strike="noStrike" dirty="0">
                        <a:solidFill>
                          <a:srgbClr val="000000"/>
                        </a:solidFill>
                        <a:effectLst/>
                        <a:latin typeface="+mj-lt"/>
                      </a:endParaRPr>
                    </a:p>
                  </a:txBody>
                  <a:tcPr marL="7620" marR="7620" marT="7620" marB="0" anchor="ctr"/>
                </a:tc>
                <a:tc hMerge="1">
                  <a:txBody>
                    <a:bodyPr/>
                    <a:lstStyle/>
                    <a:p>
                      <a:endParaRPr dirty="0"/>
                    </a:p>
                  </a:txBody>
                  <a:tcPr marL="7620" marR="7620" marT="7620" marB="0" anchor="ctr"/>
                </a:tc>
                <a:extLst>
                  <a:ext uri="{0D108BD9-81ED-4DB2-BD59-A6C34878D82A}">
                    <a16:rowId xmlns:a16="http://schemas.microsoft.com/office/drawing/2014/main" val="3287603906"/>
                  </a:ext>
                </a:extLst>
              </a:tr>
              <a:tr h="320040">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u="none" strike="noStrike" dirty="0">
                          <a:effectLst/>
                          <a:latin typeface="+mj-lt"/>
                        </a:rPr>
                        <a:t>Plan Parcero para la Implementación y Difusión de la Política de Gestión Documental</a:t>
                      </a:r>
                      <a:endParaRPr lang="es-MX" sz="1000" b="1" i="0" u="none" strike="noStrike" dirty="0">
                        <a:solidFill>
                          <a:srgbClr val="000000"/>
                        </a:solidFill>
                        <a:effectLst/>
                        <a:latin typeface="+mj-lt"/>
                      </a:endParaRPr>
                    </a:p>
                  </a:txBody>
                  <a:tcPr marL="7620" marR="7620" marT="7620" marB="0" anchor="ctr"/>
                </a:tc>
                <a:tc hMerge="1">
                  <a:txBody>
                    <a:bodyPr/>
                    <a:lstStyle/>
                    <a:p>
                      <a:endParaRPr dirty="0"/>
                    </a:p>
                  </a:txBody>
                  <a:tcPr marL="7620" marR="7620" marT="7620" marB="0" anchor="ctr"/>
                </a:tc>
                <a:extLst>
                  <a:ext uri="{0D108BD9-81ED-4DB2-BD59-A6C34878D82A}">
                    <a16:rowId xmlns:a16="http://schemas.microsoft.com/office/drawing/2014/main" val="1673156823"/>
                  </a:ext>
                </a:extLst>
              </a:tr>
              <a:tr h="252000">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000" b="1" u="none" strike="noStrike" kern="1200" dirty="0">
                          <a:solidFill>
                            <a:schemeClr val="dk1"/>
                          </a:solidFill>
                          <a:effectLst/>
                          <a:latin typeface="+mj-lt"/>
                          <a:ea typeface="+mn-ea"/>
                          <a:cs typeface="+mn-cs"/>
                        </a:rPr>
                        <a:t>ACTIVIDADES</a:t>
                      </a:r>
                      <a:endParaRPr lang="es-MX" sz="1000" b="0" i="0" u="none" strike="noStrike" dirty="0">
                        <a:solidFill>
                          <a:srgbClr val="000000"/>
                        </a:solidFill>
                        <a:effectLst/>
                        <a:latin typeface="+mj-lt"/>
                      </a:endParaRPr>
                    </a:p>
                  </a:txBody>
                  <a:tcPr marL="7620" marR="7620" marT="7620" marB="0" anchor="ctr"/>
                </a:tc>
                <a:tc hMerge="1">
                  <a:txBody>
                    <a:bodyPr/>
                    <a:lstStyle/>
                    <a:p>
                      <a:endParaRPr dirty="0"/>
                    </a:p>
                  </a:txBody>
                  <a:tcPr marL="7620" marR="7620" marT="7620" marB="0" anchor="ctr"/>
                </a:tc>
                <a:extLst>
                  <a:ext uri="{0D108BD9-81ED-4DB2-BD59-A6C34878D82A}">
                    <a16:rowId xmlns:a16="http://schemas.microsoft.com/office/drawing/2014/main" val="3000054016"/>
                  </a:ext>
                </a:extLst>
              </a:tr>
              <a:tr h="252000">
                <a:tc>
                  <a:txBody>
                    <a:bodyPr/>
                    <a:lstStyle/>
                    <a:p>
                      <a:pPr algn="ctr" fontAlgn="ctr"/>
                      <a:r>
                        <a:rPr lang="es-MX" sz="1000" b="1" i="0" u="none" strike="noStrike" dirty="0">
                          <a:solidFill>
                            <a:srgbClr val="000000"/>
                          </a:solidFill>
                          <a:effectLst/>
                          <a:latin typeface="Verdana" panose="020B0604030504040204" pitchFamily="34" charset="0"/>
                        </a:rPr>
                        <a:t>1</a:t>
                      </a:r>
                    </a:p>
                  </a:txBody>
                  <a:tcPr marL="7620" marR="7620" marT="7620" marB="0" anchor="ctr"/>
                </a:tc>
                <a:tc>
                  <a:txBody>
                    <a:bodyPr/>
                    <a:lstStyle/>
                    <a:p>
                      <a:pPr algn="just" fontAlgn="ctr"/>
                      <a:r>
                        <a:rPr lang="es-MX" sz="1000" u="none" strike="noStrike" dirty="0">
                          <a:effectLst/>
                          <a:latin typeface="+mj-lt"/>
                        </a:rPr>
                        <a:t>Formular el Plan Parcero por dependencia mediante:</a:t>
                      </a:r>
                      <a:endParaRPr lang="es-MX" sz="1000" b="0" i="0" u="none" strike="noStrike" dirty="0">
                        <a:solidFill>
                          <a:srgbClr val="000000"/>
                        </a:solidFill>
                        <a:effectLst/>
                        <a:latin typeface="+mj-lt"/>
                      </a:endParaRPr>
                    </a:p>
                  </a:txBody>
                  <a:tcPr marL="7620" marR="7620" marT="7620" marB="0" anchor="ctr"/>
                </a:tc>
                <a:extLst>
                  <a:ext uri="{0D108BD9-81ED-4DB2-BD59-A6C34878D82A}">
                    <a16:rowId xmlns:a16="http://schemas.microsoft.com/office/drawing/2014/main" val="1017469605"/>
                  </a:ext>
                </a:extLst>
              </a:tr>
              <a:tr h="252000">
                <a:tc>
                  <a:txBody>
                    <a:bodyPr/>
                    <a:lstStyle/>
                    <a:p>
                      <a:pPr algn="ctr" fontAlgn="ctr"/>
                      <a:r>
                        <a:rPr lang="es-MX" sz="1000" b="1" i="0" u="none" strike="noStrike" dirty="0">
                          <a:solidFill>
                            <a:srgbClr val="000000"/>
                          </a:solidFill>
                          <a:effectLst/>
                          <a:latin typeface="Verdana" panose="020B0604030504040204" pitchFamily="34" charset="0"/>
                        </a:rPr>
                        <a:t>2</a:t>
                      </a:r>
                    </a:p>
                  </a:txBody>
                  <a:tcPr marL="7620" marR="7620" marT="7620" marB="0" anchor="ctr"/>
                </a:tc>
                <a:tc>
                  <a:txBody>
                    <a:bodyPr/>
                    <a:lstStyle/>
                    <a:p>
                      <a:pPr algn="just" fontAlgn="ctr"/>
                      <a:r>
                        <a:rPr lang="es-MX" sz="1000" u="none" strike="noStrike" dirty="0">
                          <a:effectLst/>
                          <a:latin typeface="+mj-lt"/>
                        </a:rPr>
                        <a:t>Desarrollar las actividades del plan parcero</a:t>
                      </a:r>
                      <a:endParaRPr lang="es-MX" sz="1000" b="0" i="0" u="none" strike="noStrike" dirty="0">
                        <a:solidFill>
                          <a:srgbClr val="000000"/>
                        </a:solidFill>
                        <a:effectLst/>
                        <a:latin typeface="+mj-lt"/>
                      </a:endParaRPr>
                    </a:p>
                  </a:txBody>
                  <a:tcPr marL="7620" marR="7620" marT="7620" marB="0" anchor="ctr"/>
                </a:tc>
                <a:extLst>
                  <a:ext uri="{0D108BD9-81ED-4DB2-BD59-A6C34878D82A}">
                    <a16:rowId xmlns:a16="http://schemas.microsoft.com/office/drawing/2014/main" val="3914575795"/>
                  </a:ext>
                </a:extLst>
              </a:tr>
              <a:tr h="252000">
                <a:tc>
                  <a:txBody>
                    <a:bodyPr/>
                    <a:lstStyle/>
                    <a:p>
                      <a:pPr algn="ctr" fontAlgn="ctr"/>
                      <a:r>
                        <a:rPr lang="es-MX" sz="1000" b="1" i="0" u="none" strike="noStrike" dirty="0">
                          <a:solidFill>
                            <a:srgbClr val="000000"/>
                          </a:solidFill>
                          <a:effectLst/>
                          <a:latin typeface="Verdana" panose="020B0604030504040204" pitchFamily="34" charset="0"/>
                        </a:rPr>
                        <a:t>3</a:t>
                      </a:r>
                    </a:p>
                  </a:txBody>
                  <a:tcPr marL="7620" marR="7620" marT="7620" marB="0" anchor="ctr"/>
                </a:tc>
                <a:tc>
                  <a:txBody>
                    <a:bodyPr/>
                    <a:lstStyle/>
                    <a:p>
                      <a:pPr algn="just" fontAlgn="ctr"/>
                      <a:r>
                        <a:rPr lang="es-MX" sz="1000" u="none" strike="noStrike" dirty="0">
                          <a:effectLst/>
                          <a:latin typeface="+mj-lt"/>
                        </a:rPr>
                        <a:t>Elaborar el plan de capacitación </a:t>
                      </a:r>
                      <a:endParaRPr lang="es-MX" sz="1000" b="0" i="0" u="none" strike="noStrike" dirty="0">
                        <a:solidFill>
                          <a:srgbClr val="000000"/>
                        </a:solidFill>
                        <a:effectLst/>
                        <a:latin typeface="+mj-lt"/>
                      </a:endParaRPr>
                    </a:p>
                  </a:txBody>
                  <a:tcPr marL="7620" marR="7620" marT="7620" marB="0" anchor="ctr"/>
                </a:tc>
                <a:extLst>
                  <a:ext uri="{0D108BD9-81ED-4DB2-BD59-A6C34878D82A}">
                    <a16:rowId xmlns:a16="http://schemas.microsoft.com/office/drawing/2014/main" val="292414971"/>
                  </a:ext>
                </a:extLst>
              </a:tr>
              <a:tr h="252000">
                <a:tc>
                  <a:txBody>
                    <a:bodyPr/>
                    <a:lstStyle/>
                    <a:p>
                      <a:pPr algn="ctr" fontAlgn="ctr"/>
                      <a:r>
                        <a:rPr lang="es-MX" sz="1000" b="1" i="0" u="none" strike="noStrike" dirty="0">
                          <a:solidFill>
                            <a:srgbClr val="000000"/>
                          </a:solidFill>
                          <a:effectLst/>
                          <a:latin typeface="Verdana" panose="020B0604030504040204" pitchFamily="34" charset="0"/>
                        </a:rPr>
                        <a:t>4</a:t>
                      </a:r>
                    </a:p>
                  </a:txBody>
                  <a:tcPr marL="7620" marR="7620" marT="7620" marB="0" anchor="ctr"/>
                </a:tc>
                <a:tc>
                  <a:txBody>
                    <a:bodyPr/>
                    <a:lstStyle/>
                    <a:p>
                      <a:pPr algn="just" fontAlgn="ctr"/>
                      <a:r>
                        <a:rPr lang="es-MX" sz="1000" u="none" strike="noStrike" dirty="0">
                          <a:effectLst/>
                          <a:latin typeface="+mj-lt"/>
                        </a:rPr>
                        <a:t>Implementar el plan de capacitación </a:t>
                      </a:r>
                      <a:endParaRPr lang="es-MX" sz="1000" b="0" i="0" u="none" strike="noStrike" dirty="0">
                        <a:solidFill>
                          <a:srgbClr val="000000"/>
                        </a:solidFill>
                        <a:effectLst/>
                        <a:latin typeface="+mj-lt"/>
                      </a:endParaRPr>
                    </a:p>
                  </a:txBody>
                  <a:tcPr marL="7620" marR="7620" marT="7620" marB="0" anchor="ctr"/>
                </a:tc>
                <a:extLst>
                  <a:ext uri="{0D108BD9-81ED-4DB2-BD59-A6C34878D82A}">
                    <a16:rowId xmlns:a16="http://schemas.microsoft.com/office/drawing/2014/main" val="928826604"/>
                  </a:ext>
                </a:extLst>
              </a:tr>
            </a:tbl>
          </a:graphicData>
        </a:graphic>
      </p:graphicFrame>
      <p:graphicFrame>
        <p:nvGraphicFramePr>
          <p:cNvPr id="9" name="Tabla 8">
            <a:extLst>
              <a:ext uri="{FF2B5EF4-FFF2-40B4-BE49-F238E27FC236}">
                <a16:creationId xmlns:a16="http://schemas.microsoft.com/office/drawing/2014/main" id="{01920AAE-E759-2D68-77CF-4ED5031335E2}"/>
              </a:ext>
            </a:extLst>
          </p:cNvPr>
          <p:cNvGraphicFramePr>
            <a:graphicFrameLocks noGrp="1"/>
          </p:cNvGraphicFramePr>
          <p:nvPr>
            <p:extLst>
              <p:ext uri="{D42A27DB-BD31-4B8C-83A1-F6EECF244321}">
                <p14:modId xmlns:p14="http://schemas.microsoft.com/office/powerpoint/2010/main" val="3579458047"/>
              </p:ext>
            </p:extLst>
          </p:nvPr>
        </p:nvGraphicFramePr>
        <p:xfrm>
          <a:off x="477402" y="2263292"/>
          <a:ext cx="4999760" cy="1332000"/>
        </p:xfrm>
        <a:graphic>
          <a:graphicData uri="http://schemas.openxmlformats.org/drawingml/2006/table">
            <a:tbl>
              <a:tblPr>
                <a:tableStyleId>{5C22544A-7EE6-4342-B048-85BDC9FD1C3A}</a:tableStyleId>
              </a:tblPr>
              <a:tblGrid>
                <a:gridCol w="326479">
                  <a:extLst>
                    <a:ext uri="{9D8B030D-6E8A-4147-A177-3AD203B41FA5}">
                      <a16:colId xmlns:a16="http://schemas.microsoft.com/office/drawing/2014/main" val="1855673044"/>
                    </a:ext>
                  </a:extLst>
                </a:gridCol>
                <a:gridCol w="4673281">
                  <a:extLst>
                    <a:ext uri="{9D8B030D-6E8A-4147-A177-3AD203B41FA5}">
                      <a16:colId xmlns:a16="http://schemas.microsoft.com/office/drawing/2014/main" val="4026102400"/>
                    </a:ext>
                  </a:extLst>
                </a:gridCol>
              </a:tblGrid>
              <a:tr h="252000">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000" b="1" kern="1200" dirty="0">
                          <a:solidFill>
                            <a:schemeClr val="dk1"/>
                          </a:solidFill>
                          <a:effectLst/>
                          <a:latin typeface="+mj-lt"/>
                          <a:ea typeface="+mn-ea"/>
                          <a:cs typeface="+mn-cs"/>
                        </a:rPr>
                        <a:t>PLAN O PROYECTO No: 4</a:t>
                      </a:r>
                      <a:endParaRPr lang="es-MX" sz="1000" b="1" i="0" u="none" strike="noStrike" dirty="0">
                        <a:solidFill>
                          <a:srgbClr val="000000"/>
                        </a:solidFill>
                        <a:effectLst/>
                        <a:latin typeface="+mj-lt"/>
                      </a:endParaRPr>
                    </a:p>
                  </a:txBody>
                  <a:tcPr marL="7620" marR="7620" marT="7620" marB="0" anchor="ctr"/>
                </a:tc>
                <a:tc hMerge="1">
                  <a:txBody>
                    <a:bodyPr/>
                    <a:lstStyle/>
                    <a:p>
                      <a:endParaRPr dirty="0"/>
                    </a:p>
                  </a:txBody>
                  <a:tcPr marL="7620" marR="7620" marT="7620" marB="0" anchor="ctr"/>
                </a:tc>
                <a:extLst>
                  <a:ext uri="{0D108BD9-81ED-4DB2-BD59-A6C34878D82A}">
                    <a16:rowId xmlns:a16="http://schemas.microsoft.com/office/drawing/2014/main" val="590250488"/>
                  </a:ext>
                </a:extLst>
              </a:tr>
              <a:tr h="324000">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u="none" strike="noStrike" dirty="0">
                          <a:effectLst/>
                          <a:latin typeface="+mj-lt"/>
                        </a:rPr>
                        <a:t>Programa de Centralización de Archivos </a:t>
                      </a:r>
                      <a:endParaRPr lang="es-MX" sz="1000" b="1" i="0" u="none" strike="noStrike" dirty="0">
                        <a:solidFill>
                          <a:srgbClr val="000000"/>
                        </a:solidFill>
                        <a:effectLst/>
                        <a:latin typeface="+mj-lt"/>
                      </a:endParaRPr>
                    </a:p>
                  </a:txBody>
                  <a:tcPr marL="7620" marR="7620" marT="7620" marB="0" anchor="ctr"/>
                </a:tc>
                <a:tc hMerge="1">
                  <a:txBody>
                    <a:bodyPr/>
                    <a:lstStyle/>
                    <a:p>
                      <a:endParaRPr dirty="0"/>
                    </a:p>
                  </a:txBody>
                  <a:tcPr marL="7620" marR="7620" marT="7620" marB="0" anchor="ctr"/>
                </a:tc>
                <a:extLst>
                  <a:ext uri="{0D108BD9-81ED-4DB2-BD59-A6C34878D82A}">
                    <a16:rowId xmlns:a16="http://schemas.microsoft.com/office/drawing/2014/main" val="753071594"/>
                  </a:ext>
                </a:extLst>
              </a:tr>
              <a:tr h="252000">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000" b="1" u="none" strike="noStrike" kern="1200" dirty="0">
                          <a:solidFill>
                            <a:schemeClr val="dk1"/>
                          </a:solidFill>
                          <a:effectLst/>
                          <a:latin typeface="+mj-lt"/>
                          <a:ea typeface="+mn-ea"/>
                          <a:cs typeface="+mn-cs"/>
                        </a:rPr>
                        <a:t>ACTIVIDADES</a:t>
                      </a:r>
                      <a:endParaRPr lang="es-MX" sz="1000" b="1" i="0" u="none" strike="noStrike" dirty="0">
                        <a:solidFill>
                          <a:srgbClr val="000000"/>
                        </a:solidFill>
                        <a:effectLst/>
                        <a:latin typeface="+mj-lt"/>
                      </a:endParaRPr>
                    </a:p>
                  </a:txBody>
                  <a:tcPr marL="7620" marR="7620" marT="7620" marB="0" anchor="ctr"/>
                </a:tc>
                <a:tc hMerge="1">
                  <a:txBody>
                    <a:bodyPr/>
                    <a:lstStyle/>
                    <a:p>
                      <a:endParaRPr dirty="0"/>
                    </a:p>
                  </a:txBody>
                  <a:tcPr marL="7620" marR="7620" marT="7620" marB="0" anchor="ctr"/>
                </a:tc>
                <a:extLst>
                  <a:ext uri="{0D108BD9-81ED-4DB2-BD59-A6C34878D82A}">
                    <a16:rowId xmlns:a16="http://schemas.microsoft.com/office/drawing/2014/main" val="2962018093"/>
                  </a:ext>
                </a:extLst>
              </a:tr>
              <a:tr h="252000">
                <a:tc>
                  <a:txBody>
                    <a:bodyPr/>
                    <a:lstStyle/>
                    <a:p>
                      <a:pPr algn="ctr" fontAlgn="ctr"/>
                      <a:r>
                        <a:rPr lang="es-MX" sz="1000" b="1" i="0" u="none" strike="noStrike" dirty="0">
                          <a:solidFill>
                            <a:srgbClr val="000000"/>
                          </a:solidFill>
                          <a:effectLst/>
                          <a:latin typeface="Verdana" panose="020B0604030504040204" pitchFamily="34" charset="0"/>
                        </a:rPr>
                        <a:t>1</a:t>
                      </a:r>
                    </a:p>
                  </a:txBody>
                  <a:tcPr marL="7620" marR="7620" marT="7620" marB="0" anchor="ctr"/>
                </a:tc>
                <a:tc>
                  <a:txBody>
                    <a:bodyPr/>
                    <a:lstStyle/>
                    <a:p>
                      <a:pPr algn="just" fontAlgn="ctr"/>
                      <a:r>
                        <a:rPr lang="es-MX" sz="1000" u="none" strike="noStrike" dirty="0">
                          <a:effectLst/>
                        </a:rPr>
                        <a:t>Elaborar el Programa de Centralización de Archivos.</a:t>
                      </a:r>
                      <a:endParaRPr lang="es-MX" sz="1000" b="0" i="0" u="none" strike="noStrike" dirty="0">
                        <a:solidFill>
                          <a:srgbClr val="000000"/>
                        </a:solidFill>
                        <a:effectLst/>
                        <a:latin typeface="Verdana" panose="020B0604030504040204" pitchFamily="34" charset="0"/>
                      </a:endParaRPr>
                    </a:p>
                  </a:txBody>
                  <a:tcPr marL="7620" marR="7620" marT="7620" marB="0" anchor="ctr"/>
                </a:tc>
                <a:extLst>
                  <a:ext uri="{0D108BD9-81ED-4DB2-BD59-A6C34878D82A}">
                    <a16:rowId xmlns:a16="http://schemas.microsoft.com/office/drawing/2014/main" val="3996647161"/>
                  </a:ext>
                </a:extLst>
              </a:tr>
              <a:tr h="252000">
                <a:tc>
                  <a:txBody>
                    <a:bodyPr/>
                    <a:lstStyle/>
                    <a:p>
                      <a:pPr algn="ctr" fontAlgn="ctr"/>
                      <a:r>
                        <a:rPr lang="es-MX" sz="1000" b="1" i="0" u="none" strike="noStrike" dirty="0">
                          <a:solidFill>
                            <a:srgbClr val="000000"/>
                          </a:solidFill>
                          <a:effectLst/>
                          <a:latin typeface="Verdana" panose="020B0604030504040204" pitchFamily="34" charset="0"/>
                        </a:rPr>
                        <a:t>2</a:t>
                      </a:r>
                    </a:p>
                  </a:txBody>
                  <a:tcPr marL="7620" marR="7620" marT="7620" marB="0" anchor="ctr"/>
                </a:tc>
                <a:tc>
                  <a:txBody>
                    <a:bodyPr/>
                    <a:lstStyle/>
                    <a:p>
                      <a:pPr algn="just" fontAlgn="ctr"/>
                      <a:r>
                        <a:rPr lang="es-MX" sz="1000" u="none" strike="noStrike" dirty="0">
                          <a:effectLst/>
                        </a:rPr>
                        <a:t>Implementar el Programa de Centralización de Archivos.</a:t>
                      </a:r>
                      <a:endParaRPr lang="es-MX" sz="1000" b="0" i="0" u="none" strike="noStrike" dirty="0">
                        <a:solidFill>
                          <a:srgbClr val="000000"/>
                        </a:solidFill>
                        <a:effectLst/>
                        <a:latin typeface="Verdana" panose="020B0604030504040204" pitchFamily="34" charset="0"/>
                      </a:endParaRPr>
                    </a:p>
                  </a:txBody>
                  <a:tcPr marL="7620" marR="7620" marT="7620" marB="0" anchor="ctr"/>
                </a:tc>
                <a:extLst>
                  <a:ext uri="{0D108BD9-81ED-4DB2-BD59-A6C34878D82A}">
                    <a16:rowId xmlns:a16="http://schemas.microsoft.com/office/drawing/2014/main" val="1127972393"/>
                  </a:ext>
                </a:extLst>
              </a:tr>
            </a:tbl>
          </a:graphicData>
        </a:graphic>
      </p:graphicFrame>
      <p:graphicFrame>
        <p:nvGraphicFramePr>
          <p:cNvPr id="10" name="Tabla 9">
            <a:extLst>
              <a:ext uri="{FF2B5EF4-FFF2-40B4-BE49-F238E27FC236}">
                <a16:creationId xmlns:a16="http://schemas.microsoft.com/office/drawing/2014/main" id="{09D9D5B3-A53C-6E0E-4217-44D6ABE8B170}"/>
              </a:ext>
            </a:extLst>
          </p:cNvPr>
          <p:cNvGraphicFramePr>
            <a:graphicFrameLocks noGrp="1"/>
          </p:cNvGraphicFramePr>
          <p:nvPr>
            <p:extLst>
              <p:ext uri="{D42A27DB-BD31-4B8C-83A1-F6EECF244321}">
                <p14:modId xmlns:p14="http://schemas.microsoft.com/office/powerpoint/2010/main" val="3505299506"/>
              </p:ext>
            </p:extLst>
          </p:nvPr>
        </p:nvGraphicFramePr>
        <p:xfrm>
          <a:off x="5931931" y="3187629"/>
          <a:ext cx="5384800" cy="2108160"/>
        </p:xfrm>
        <a:graphic>
          <a:graphicData uri="http://schemas.openxmlformats.org/drawingml/2006/table">
            <a:tbl>
              <a:tblPr>
                <a:tableStyleId>{5C22544A-7EE6-4342-B048-85BDC9FD1C3A}</a:tableStyleId>
              </a:tblPr>
              <a:tblGrid>
                <a:gridCol w="475370">
                  <a:extLst>
                    <a:ext uri="{9D8B030D-6E8A-4147-A177-3AD203B41FA5}">
                      <a16:colId xmlns:a16="http://schemas.microsoft.com/office/drawing/2014/main" val="823186057"/>
                    </a:ext>
                  </a:extLst>
                </a:gridCol>
                <a:gridCol w="4909430">
                  <a:extLst>
                    <a:ext uri="{9D8B030D-6E8A-4147-A177-3AD203B41FA5}">
                      <a16:colId xmlns:a16="http://schemas.microsoft.com/office/drawing/2014/main" val="3479887634"/>
                    </a:ext>
                  </a:extLst>
                </a:gridCol>
              </a:tblGrid>
              <a:tr h="252000">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000" b="1" kern="1200" dirty="0">
                          <a:solidFill>
                            <a:schemeClr val="dk1"/>
                          </a:solidFill>
                          <a:effectLst/>
                          <a:latin typeface="+mn-lt"/>
                          <a:ea typeface="+mn-ea"/>
                          <a:cs typeface="+mn-cs"/>
                        </a:rPr>
                        <a:t>PLAN O PROYECTO No: 6</a:t>
                      </a:r>
                      <a:endParaRPr lang="es-MX" sz="1000" b="0" i="0" u="none" strike="noStrike" dirty="0">
                        <a:solidFill>
                          <a:srgbClr val="000000"/>
                        </a:solidFill>
                        <a:effectLst/>
                        <a:latin typeface="Verdana" panose="020B0604030504040204" pitchFamily="34" charset="0"/>
                      </a:endParaRPr>
                    </a:p>
                  </a:txBody>
                  <a:tcPr marL="7620" marR="7620" marT="7620" marB="0" anchor="ctr"/>
                </a:tc>
                <a:tc hMerge="1">
                  <a:txBody>
                    <a:bodyPr/>
                    <a:lstStyle/>
                    <a:p>
                      <a:endParaRPr dirty="0"/>
                    </a:p>
                  </a:txBody>
                  <a:tcPr marL="7620" marR="7620" marT="7620" marB="0" anchor="ctr"/>
                </a:tc>
                <a:extLst>
                  <a:ext uri="{0D108BD9-81ED-4DB2-BD59-A6C34878D82A}">
                    <a16:rowId xmlns:a16="http://schemas.microsoft.com/office/drawing/2014/main" val="987587805"/>
                  </a:ext>
                </a:extLst>
              </a:tr>
              <a:tr h="324000">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u="none" strike="noStrike" dirty="0">
                          <a:effectLst/>
                        </a:rPr>
                        <a:t>Proyecto de Transformación Digital para la Gestión Documental</a:t>
                      </a:r>
                      <a:endParaRPr lang="es-MX" sz="1200" b="1" i="0" u="none" strike="noStrike" dirty="0">
                        <a:solidFill>
                          <a:srgbClr val="000000"/>
                        </a:solidFill>
                        <a:effectLst/>
                        <a:latin typeface="Verdana" panose="020B0604030504040204" pitchFamily="34" charset="0"/>
                      </a:endParaRPr>
                    </a:p>
                  </a:txBody>
                  <a:tcPr marL="7620" marR="7620" marT="7620" marB="0" anchor="ctr"/>
                </a:tc>
                <a:tc hMerge="1">
                  <a:txBody>
                    <a:bodyPr/>
                    <a:lstStyle/>
                    <a:p>
                      <a:endParaRPr dirty="0"/>
                    </a:p>
                  </a:txBody>
                  <a:tcPr marL="7620" marR="7620" marT="7620" marB="0" anchor="ctr"/>
                </a:tc>
                <a:extLst>
                  <a:ext uri="{0D108BD9-81ED-4DB2-BD59-A6C34878D82A}">
                    <a16:rowId xmlns:a16="http://schemas.microsoft.com/office/drawing/2014/main" val="1308727035"/>
                  </a:ext>
                </a:extLst>
              </a:tr>
              <a:tr h="252000">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000" b="1" u="none" strike="noStrike" kern="1200" dirty="0">
                          <a:solidFill>
                            <a:schemeClr val="dk1"/>
                          </a:solidFill>
                          <a:effectLst/>
                          <a:latin typeface="+mn-lt"/>
                          <a:ea typeface="+mn-ea"/>
                          <a:cs typeface="+mn-cs"/>
                        </a:rPr>
                        <a:t>ACTIVIDADES</a:t>
                      </a:r>
                      <a:endParaRPr lang="es-MX" sz="1000" b="0" i="0" u="none" strike="noStrike" dirty="0">
                        <a:solidFill>
                          <a:srgbClr val="000000"/>
                        </a:solidFill>
                        <a:effectLst/>
                        <a:latin typeface="Verdana" panose="020B0604030504040204" pitchFamily="34" charset="0"/>
                      </a:endParaRPr>
                    </a:p>
                  </a:txBody>
                  <a:tcPr marL="7620" marR="7620" marT="7620" marB="0" anchor="ctr"/>
                </a:tc>
                <a:tc hMerge="1">
                  <a:txBody>
                    <a:bodyPr/>
                    <a:lstStyle/>
                    <a:p>
                      <a:endParaRPr dirty="0"/>
                    </a:p>
                  </a:txBody>
                  <a:tcPr marL="7620" marR="7620" marT="7620" marB="0" anchor="ctr"/>
                </a:tc>
                <a:extLst>
                  <a:ext uri="{0D108BD9-81ED-4DB2-BD59-A6C34878D82A}">
                    <a16:rowId xmlns:a16="http://schemas.microsoft.com/office/drawing/2014/main" val="285850744"/>
                  </a:ext>
                </a:extLst>
              </a:tr>
              <a:tr h="640080">
                <a:tc>
                  <a:txBody>
                    <a:bodyPr/>
                    <a:lstStyle/>
                    <a:p>
                      <a:pPr algn="ctr" fontAlgn="ctr"/>
                      <a:r>
                        <a:rPr lang="es-MX" sz="1000" b="1" i="0" u="none" strike="noStrike" dirty="0">
                          <a:solidFill>
                            <a:srgbClr val="000000"/>
                          </a:solidFill>
                          <a:effectLst/>
                          <a:latin typeface="Verdana" panose="020B0604030504040204" pitchFamily="34" charset="0"/>
                        </a:rPr>
                        <a:t>1</a:t>
                      </a:r>
                    </a:p>
                  </a:txBody>
                  <a:tcPr marL="7620" marR="7620" marT="7620" marB="0" anchor="ctr"/>
                </a:tc>
                <a:tc>
                  <a:txBody>
                    <a:bodyPr/>
                    <a:lstStyle/>
                    <a:p>
                      <a:pPr algn="just" fontAlgn="ctr"/>
                      <a:r>
                        <a:rPr lang="es-MX" sz="1000" u="none" strike="noStrike" dirty="0">
                          <a:effectLst/>
                        </a:rPr>
                        <a:t>Formular las actividades del plan de implementación del proyecto de transformación digital para la gestión documental garantizando la articulación de instrumentos archivísticos con el plan estratégico de tecnologías de la información.</a:t>
                      </a:r>
                      <a:endParaRPr lang="es-MX" sz="1000" b="0" i="0" u="none" strike="noStrike" dirty="0">
                        <a:solidFill>
                          <a:srgbClr val="000000"/>
                        </a:solidFill>
                        <a:effectLst/>
                        <a:latin typeface="Verdana" panose="020B0604030504040204" pitchFamily="34" charset="0"/>
                      </a:endParaRPr>
                    </a:p>
                  </a:txBody>
                  <a:tcPr marL="7620" marR="7620" marT="7620" marB="0" anchor="ctr"/>
                </a:tc>
                <a:extLst>
                  <a:ext uri="{0D108BD9-81ED-4DB2-BD59-A6C34878D82A}">
                    <a16:rowId xmlns:a16="http://schemas.microsoft.com/office/drawing/2014/main" val="1570308643"/>
                  </a:ext>
                </a:extLst>
              </a:tr>
              <a:tr h="640080">
                <a:tc>
                  <a:txBody>
                    <a:bodyPr/>
                    <a:lstStyle/>
                    <a:p>
                      <a:pPr algn="ctr" fontAlgn="ctr"/>
                      <a:r>
                        <a:rPr lang="es-MX" sz="1000" b="1" i="0" u="none" strike="noStrike" dirty="0">
                          <a:solidFill>
                            <a:srgbClr val="000000"/>
                          </a:solidFill>
                          <a:effectLst/>
                          <a:latin typeface="Verdana" panose="020B0604030504040204" pitchFamily="34" charset="0"/>
                        </a:rPr>
                        <a:t>2</a:t>
                      </a:r>
                    </a:p>
                  </a:txBody>
                  <a:tcPr marL="7620" marR="7620" marT="7620" marB="0" anchor="ctr"/>
                </a:tc>
                <a:tc>
                  <a:txBody>
                    <a:bodyPr/>
                    <a:lstStyle/>
                    <a:p>
                      <a:pPr algn="just" fontAlgn="ctr"/>
                      <a:r>
                        <a:rPr lang="es-MX" sz="1000" u="none" strike="noStrike" dirty="0">
                          <a:effectLst/>
                        </a:rPr>
                        <a:t>Implementar las actividades del plan de implementación del proyecto de transformación digital para la gestión documental garantizando la articulación de instrumentos archivísticos con el plan estratégico de tecnologías de la información.</a:t>
                      </a:r>
                      <a:endParaRPr lang="es-MX" sz="1000" b="0" i="0" u="none" strike="noStrike" dirty="0">
                        <a:solidFill>
                          <a:srgbClr val="000000"/>
                        </a:solidFill>
                        <a:effectLst/>
                        <a:latin typeface="Verdana" panose="020B0604030504040204" pitchFamily="34" charset="0"/>
                      </a:endParaRPr>
                    </a:p>
                  </a:txBody>
                  <a:tcPr marL="7620" marR="7620" marT="7620" marB="0" anchor="ctr"/>
                </a:tc>
                <a:extLst>
                  <a:ext uri="{0D108BD9-81ED-4DB2-BD59-A6C34878D82A}">
                    <a16:rowId xmlns:a16="http://schemas.microsoft.com/office/drawing/2014/main" val="3939437113"/>
                  </a:ext>
                </a:extLst>
              </a:tr>
            </a:tbl>
          </a:graphicData>
        </a:graphic>
      </p:graphicFrame>
      <p:sp>
        <p:nvSpPr>
          <p:cNvPr id="11" name="Google Shape;141;p22">
            <a:extLst>
              <a:ext uri="{FF2B5EF4-FFF2-40B4-BE49-F238E27FC236}">
                <a16:creationId xmlns:a16="http://schemas.microsoft.com/office/drawing/2014/main" id="{12DB65E8-2785-3CCC-6639-F7993A2183AF}"/>
              </a:ext>
            </a:extLst>
          </p:cNvPr>
          <p:cNvSpPr txBox="1">
            <a:spLocks/>
          </p:cNvSpPr>
          <p:nvPr/>
        </p:nvSpPr>
        <p:spPr>
          <a:xfrm>
            <a:off x="4081935" y="439356"/>
            <a:ext cx="3699993" cy="643800"/>
          </a:xfrm>
          <a:prstGeom prst="rect">
            <a:avLst/>
          </a:prstGeom>
          <a:noFill/>
          <a:ln>
            <a:noFill/>
          </a:ln>
        </p:spPr>
        <p:txBody>
          <a:bodyPr spcFirstLastPara="1" vert="horz" wrap="square" lIns="68575" tIns="34275" rIns="68575" bIns="34275" rtlCol="0" anchor="ctr" anchorCtr="0">
            <a:noAutofit/>
          </a:bodyPr>
          <a:lstStyle>
            <a:lvl1pPr algn="l" defTabSz="695950" rtl="0" eaLnBrk="1" latinLnBrk="0" hangingPunct="1">
              <a:lnSpc>
                <a:spcPct val="90000"/>
              </a:lnSpc>
              <a:spcBef>
                <a:spcPct val="0"/>
              </a:spcBef>
              <a:buNone/>
              <a:defRPr sz="3349" kern="1200">
                <a:solidFill>
                  <a:schemeClr val="tx1"/>
                </a:solidFill>
                <a:latin typeface="+mj-lt"/>
                <a:ea typeface="+mj-ea"/>
                <a:cs typeface="+mj-cs"/>
              </a:defRPr>
            </a:lvl1pPr>
          </a:lstStyle>
          <a:p>
            <a:pPr>
              <a:lnSpc>
                <a:spcPct val="100000"/>
              </a:lnSpc>
              <a:spcBef>
                <a:spcPts val="0"/>
              </a:spcBef>
              <a:buSzPts val="1400"/>
            </a:pPr>
            <a:r>
              <a:rPr lang="es-MX" sz="3200" dirty="0">
                <a:solidFill>
                  <a:srgbClr val="000000"/>
                </a:solidFill>
                <a:latin typeface="Montserrat" pitchFamily="2" charset="77"/>
                <a:ea typeface="Work Sans Medium"/>
                <a:cs typeface="Work Sans Medium"/>
                <a:sym typeface="Work Sans Light"/>
              </a:rPr>
              <a:t>Actividades 2025</a:t>
            </a:r>
          </a:p>
        </p:txBody>
      </p:sp>
    </p:spTree>
    <p:extLst>
      <p:ext uri="{BB962C8B-B14F-4D97-AF65-F5344CB8AC3E}">
        <p14:creationId xmlns:p14="http://schemas.microsoft.com/office/powerpoint/2010/main" val="251460096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964d9f2-aeb6-48d9-a53d-7ab5cb1d07e8}" enabled="0" method="" siteId="{5964d9f2-aeb6-48d9-a53d-7ab5cb1d07e8}" removed="1"/>
</clbl:labelList>
</file>

<file path=docProps/app.xml><?xml version="1.0" encoding="utf-8"?>
<Properties xmlns="http://schemas.openxmlformats.org/officeDocument/2006/extended-properties" xmlns:vt="http://schemas.openxmlformats.org/officeDocument/2006/docPropsVTypes">
  <TotalTime>353</TotalTime>
  <Words>633</Words>
  <Application>Microsoft Office PowerPoint</Application>
  <PresentationFormat>Panorámica</PresentationFormat>
  <Paragraphs>96</Paragraphs>
  <Slides>8</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8</vt:i4>
      </vt:variant>
    </vt:vector>
  </HeadingPairs>
  <TitlesOfParts>
    <vt:vector size="15" baseType="lpstr">
      <vt:lpstr>Arial</vt:lpstr>
      <vt:lpstr>Calibri</vt:lpstr>
      <vt:lpstr>Calibri Light</vt:lpstr>
      <vt:lpstr>Montserrat</vt:lpstr>
      <vt:lpstr>Verdana</vt:lpstr>
      <vt:lpstr>Tema de Office</vt:lpstr>
      <vt:lpstr>Documento</vt:lpstr>
      <vt:lpstr>PINAR 2025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Alfonso Tello Cardenas</dc:creator>
  <cp:lastModifiedBy>Diana Patricia Pineros Carreno</cp:lastModifiedBy>
  <cp:revision>2</cp:revision>
  <dcterms:created xsi:type="dcterms:W3CDTF">2024-06-19T14:18:25Z</dcterms:created>
  <dcterms:modified xsi:type="dcterms:W3CDTF">2025-01-29T21:09:00Z</dcterms:modified>
</cp:coreProperties>
</file>