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 id="259" r:id="rId3"/>
    <p:sldId id="257" r:id="rId4"/>
    <p:sldId id="256" r:id="rId5"/>
  </p:sldIdLst>
  <p:sldSz cx="9525000" cy="172799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3C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76"/>
    <p:restoredTop sz="96327"/>
  </p:normalViewPr>
  <p:slideViewPr>
    <p:cSldViewPr snapToGrid="0" snapToObjects="1">
      <p:cViewPr>
        <p:scale>
          <a:sx n="80" d="100"/>
          <a:sy n="80" d="100"/>
        </p:scale>
        <p:origin x="1314" y="-5454"/>
      </p:cViewPr>
      <p:guideLst/>
    </p:cSldViewPr>
  </p:slid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14375" y="2827991"/>
            <a:ext cx="8096250" cy="6015978"/>
          </a:xfrm>
        </p:spPr>
        <p:txBody>
          <a:bodyPr anchor="b"/>
          <a:lstStyle>
            <a:lvl1pPr algn="ctr">
              <a:defRPr sz="625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90625" y="9075969"/>
            <a:ext cx="7143750" cy="4171984"/>
          </a:xfrm>
        </p:spPr>
        <p:txBody>
          <a:bodyPr/>
          <a:lstStyle>
            <a:lvl1pPr marL="0" indent="0" algn="ctr">
              <a:buNone/>
              <a:defRPr sz="2500"/>
            </a:lvl1pPr>
            <a:lvl2pPr marL="476265" indent="0" algn="ctr">
              <a:buNone/>
              <a:defRPr sz="2083"/>
            </a:lvl2pPr>
            <a:lvl3pPr marL="952530" indent="0" algn="ctr">
              <a:buNone/>
              <a:defRPr sz="1875"/>
            </a:lvl3pPr>
            <a:lvl4pPr marL="1428796" indent="0" algn="ctr">
              <a:buNone/>
              <a:defRPr sz="1667"/>
            </a:lvl4pPr>
            <a:lvl5pPr marL="1905061" indent="0" algn="ctr">
              <a:buNone/>
              <a:defRPr sz="1667"/>
            </a:lvl5pPr>
            <a:lvl6pPr marL="2381326" indent="0" algn="ctr">
              <a:buNone/>
              <a:defRPr sz="1667"/>
            </a:lvl6pPr>
            <a:lvl7pPr marL="2857591" indent="0" algn="ctr">
              <a:buNone/>
              <a:defRPr sz="1667"/>
            </a:lvl7pPr>
            <a:lvl8pPr marL="3333857" indent="0" algn="ctr">
              <a:buNone/>
              <a:defRPr sz="1667"/>
            </a:lvl8pPr>
            <a:lvl9pPr marL="3810122" indent="0" algn="ctr">
              <a:buNone/>
              <a:defRPr sz="1667"/>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0C071FD-64E2-EB41-BD45-3DC63F15EEBB}" type="datetimeFigureOut">
              <a:rPr lang="es-CO" smtClean="0"/>
              <a:t>16/11/2023</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AF57229E-DD39-C849-83FB-54AC7B346205}" type="slidenum">
              <a:rPr lang="es-CO" smtClean="0"/>
              <a:t>‹Nº›</a:t>
            </a:fld>
            <a:endParaRPr lang="es-CO" dirty="0"/>
          </a:p>
        </p:txBody>
      </p:sp>
    </p:spTree>
    <p:extLst>
      <p:ext uri="{BB962C8B-B14F-4D97-AF65-F5344CB8AC3E}">
        <p14:creationId xmlns:p14="http://schemas.microsoft.com/office/powerpoint/2010/main" val="1803483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0C071FD-64E2-EB41-BD45-3DC63F15EEBB}" type="datetimeFigureOut">
              <a:rPr lang="es-CO" smtClean="0"/>
              <a:t>16/11/2023</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AF57229E-DD39-C849-83FB-54AC7B346205}" type="slidenum">
              <a:rPr lang="es-CO" smtClean="0"/>
              <a:t>‹Nº›</a:t>
            </a:fld>
            <a:endParaRPr lang="es-CO" dirty="0"/>
          </a:p>
        </p:txBody>
      </p:sp>
    </p:spTree>
    <p:extLst>
      <p:ext uri="{BB962C8B-B14F-4D97-AF65-F5344CB8AC3E}">
        <p14:creationId xmlns:p14="http://schemas.microsoft.com/office/powerpoint/2010/main" val="1594850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6329" y="919997"/>
            <a:ext cx="2053828" cy="1464394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4844" y="919997"/>
            <a:ext cx="6042422" cy="1464394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0C071FD-64E2-EB41-BD45-3DC63F15EEBB}" type="datetimeFigureOut">
              <a:rPr lang="es-CO" smtClean="0"/>
              <a:t>16/11/2023</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AF57229E-DD39-C849-83FB-54AC7B346205}" type="slidenum">
              <a:rPr lang="es-CO" smtClean="0"/>
              <a:t>‹Nº›</a:t>
            </a:fld>
            <a:endParaRPr lang="es-CO" dirty="0"/>
          </a:p>
        </p:txBody>
      </p:sp>
    </p:spTree>
    <p:extLst>
      <p:ext uri="{BB962C8B-B14F-4D97-AF65-F5344CB8AC3E}">
        <p14:creationId xmlns:p14="http://schemas.microsoft.com/office/powerpoint/2010/main" val="299440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0C071FD-64E2-EB41-BD45-3DC63F15EEBB}" type="datetimeFigureOut">
              <a:rPr lang="es-CO" smtClean="0"/>
              <a:t>16/11/2023</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AF57229E-DD39-C849-83FB-54AC7B346205}" type="slidenum">
              <a:rPr lang="es-CO" smtClean="0"/>
              <a:t>‹Nº›</a:t>
            </a:fld>
            <a:endParaRPr lang="es-CO" dirty="0"/>
          </a:p>
        </p:txBody>
      </p:sp>
    </p:spTree>
    <p:extLst>
      <p:ext uri="{BB962C8B-B14F-4D97-AF65-F5344CB8AC3E}">
        <p14:creationId xmlns:p14="http://schemas.microsoft.com/office/powerpoint/2010/main" val="151771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49883" y="4307990"/>
            <a:ext cx="8215313" cy="7187973"/>
          </a:xfrm>
        </p:spPr>
        <p:txBody>
          <a:bodyPr anchor="b"/>
          <a:lstStyle>
            <a:lvl1pPr>
              <a:defRPr sz="625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49883" y="11563964"/>
            <a:ext cx="8215313" cy="3779985"/>
          </a:xfrm>
        </p:spPr>
        <p:txBody>
          <a:bodyPr/>
          <a:lstStyle>
            <a:lvl1pPr marL="0" indent="0">
              <a:buNone/>
              <a:defRPr sz="2500">
                <a:solidFill>
                  <a:schemeClr val="tx1"/>
                </a:solidFill>
              </a:defRPr>
            </a:lvl1pPr>
            <a:lvl2pPr marL="476265" indent="0">
              <a:buNone/>
              <a:defRPr sz="2083">
                <a:solidFill>
                  <a:schemeClr val="tx1">
                    <a:tint val="75000"/>
                  </a:schemeClr>
                </a:solidFill>
              </a:defRPr>
            </a:lvl2pPr>
            <a:lvl3pPr marL="952530" indent="0">
              <a:buNone/>
              <a:defRPr sz="1875">
                <a:solidFill>
                  <a:schemeClr val="tx1">
                    <a:tint val="75000"/>
                  </a:schemeClr>
                </a:solidFill>
              </a:defRPr>
            </a:lvl3pPr>
            <a:lvl4pPr marL="1428796" indent="0">
              <a:buNone/>
              <a:defRPr sz="1667">
                <a:solidFill>
                  <a:schemeClr val="tx1">
                    <a:tint val="75000"/>
                  </a:schemeClr>
                </a:solidFill>
              </a:defRPr>
            </a:lvl4pPr>
            <a:lvl5pPr marL="1905061" indent="0">
              <a:buNone/>
              <a:defRPr sz="1667">
                <a:solidFill>
                  <a:schemeClr val="tx1">
                    <a:tint val="75000"/>
                  </a:schemeClr>
                </a:solidFill>
              </a:defRPr>
            </a:lvl5pPr>
            <a:lvl6pPr marL="2381326" indent="0">
              <a:buNone/>
              <a:defRPr sz="1667">
                <a:solidFill>
                  <a:schemeClr val="tx1">
                    <a:tint val="75000"/>
                  </a:schemeClr>
                </a:solidFill>
              </a:defRPr>
            </a:lvl6pPr>
            <a:lvl7pPr marL="2857591" indent="0">
              <a:buNone/>
              <a:defRPr sz="1667">
                <a:solidFill>
                  <a:schemeClr val="tx1">
                    <a:tint val="75000"/>
                  </a:schemeClr>
                </a:solidFill>
              </a:defRPr>
            </a:lvl7pPr>
            <a:lvl8pPr marL="3333857" indent="0">
              <a:buNone/>
              <a:defRPr sz="1667">
                <a:solidFill>
                  <a:schemeClr val="tx1">
                    <a:tint val="75000"/>
                  </a:schemeClr>
                </a:solidFill>
              </a:defRPr>
            </a:lvl8pPr>
            <a:lvl9pPr marL="3810122" indent="0">
              <a:buNone/>
              <a:defRPr sz="1667">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0C071FD-64E2-EB41-BD45-3DC63F15EEBB}" type="datetimeFigureOut">
              <a:rPr lang="es-CO" smtClean="0"/>
              <a:t>16/11/2023</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AF57229E-DD39-C849-83FB-54AC7B346205}" type="slidenum">
              <a:rPr lang="es-CO" smtClean="0"/>
              <a:t>‹Nº›</a:t>
            </a:fld>
            <a:endParaRPr lang="es-CO" dirty="0"/>
          </a:p>
        </p:txBody>
      </p:sp>
    </p:spTree>
    <p:extLst>
      <p:ext uri="{BB962C8B-B14F-4D97-AF65-F5344CB8AC3E}">
        <p14:creationId xmlns:p14="http://schemas.microsoft.com/office/powerpoint/2010/main" val="642343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54844" y="4599983"/>
            <a:ext cx="4048125" cy="1096396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822031" y="4599983"/>
            <a:ext cx="4048125" cy="1096396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0C071FD-64E2-EB41-BD45-3DC63F15EEBB}" type="datetimeFigureOut">
              <a:rPr lang="es-CO" smtClean="0"/>
              <a:t>16/11/2023</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AF57229E-DD39-C849-83FB-54AC7B346205}" type="slidenum">
              <a:rPr lang="es-CO" smtClean="0"/>
              <a:t>‹Nº›</a:t>
            </a:fld>
            <a:endParaRPr lang="es-CO" dirty="0"/>
          </a:p>
        </p:txBody>
      </p:sp>
    </p:spTree>
    <p:extLst>
      <p:ext uri="{BB962C8B-B14F-4D97-AF65-F5344CB8AC3E}">
        <p14:creationId xmlns:p14="http://schemas.microsoft.com/office/powerpoint/2010/main" val="290176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56084" y="920001"/>
            <a:ext cx="8215313" cy="333998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56085" y="4235986"/>
            <a:ext cx="4029521" cy="2075991"/>
          </a:xfrm>
        </p:spPr>
        <p:txBody>
          <a:bodyPr anchor="b"/>
          <a:lstStyle>
            <a:lvl1pPr marL="0" indent="0">
              <a:buNone/>
              <a:defRPr sz="2500" b="1"/>
            </a:lvl1pPr>
            <a:lvl2pPr marL="476265" indent="0">
              <a:buNone/>
              <a:defRPr sz="2083" b="1"/>
            </a:lvl2pPr>
            <a:lvl3pPr marL="952530" indent="0">
              <a:buNone/>
              <a:defRPr sz="1875" b="1"/>
            </a:lvl3pPr>
            <a:lvl4pPr marL="1428796" indent="0">
              <a:buNone/>
              <a:defRPr sz="1667" b="1"/>
            </a:lvl4pPr>
            <a:lvl5pPr marL="1905061" indent="0">
              <a:buNone/>
              <a:defRPr sz="1667" b="1"/>
            </a:lvl5pPr>
            <a:lvl6pPr marL="2381326" indent="0">
              <a:buNone/>
              <a:defRPr sz="1667" b="1"/>
            </a:lvl6pPr>
            <a:lvl7pPr marL="2857591" indent="0">
              <a:buNone/>
              <a:defRPr sz="1667" b="1"/>
            </a:lvl7pPr>
            <a:lvl8pPr marL="3333857" indent="0">
              <a:buNone/>
              <a:defRPr sz="1667" b="1"/>
            </a:lvl8pPr>
            <a:lvl9pPr marL="3810122" indent="0">
              <a:buNone/>
              <a:defRPr sz="1667" b="1"/>
            </a:lvl9pPr>
          </a:lstStyle>
          <a:p>
            <a:pPr lvl="0"/>
            <a:r>
              <a:rPr lang="es-ES"/>
              <a:t>Haga clic para modificar los estilos de texto del patrón</a:t>
            </a:r>
          </a:p>
        </p:txBody>
      </p:sp>
      <p:sp>
        <p:nvSpPr>
          <p:cNvPr id="4" name="Content Placeholder 3"/>
          <p:cNvSpPr>
            <a:spLocks noGrp="1"/>
          </p:cNvSpPr>
          <p:nvPr>
            <p:ph sz="half" idx="2"/>
          </p:nvPr>
        </p:nvSpPr>
        <p:spPr>
          <a:xfrm>
            <a:off x="656085" y="6311977"/>
            <a:ext cx="4029521" cy="928396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822032" y="4235986"/>
            <a:ext cx="4049366" cy="2075991"/>
          </a:xfrm>
        </p:spPr>
        <p:txBody>
          <a:bodyPr anchor="b"/>
          <a:lstStyle>
            <a:lvl1pPr marL="0" indent="0">
              <a:buNone/>
              <a:defRPr sz="2500" b="1"/>
            </a:lvl1pPr>
            <a:lvl2pPr marL="476265" indent="0">
              <a:buNone/>
              <a:defRPr sz="2083" b="1"/>
            </a:lvl2pPr>
            <a:lvl3pPr marL="952530" indent="0">
              <a:buNone/>
              <a:defRPr sz="1875" b="1"/>
            </a:lvl3pPr>
            <a:lvl4pPr marL="1428796" indent="0">
              <a:buNone/>
              <a:defRPr sz="1667" b="1"/>
            </a:lvl4pPr>
            <a:lvl5pPr marL="1905061" indent="0">
              <a:buNone/>
              <a:defRPr sz="1667" b="1"/>
            </a:lvl5pPr>
            <a:lvl6pPr marL="2381326" indent="0">
              <a:buNone/>
              <a:defRPr sz="1667" b="1"/>
            </a:lvl6pPr>
            <a:lvl7pPr marL="2857591" indent="0">
              <a:buNone/>
              <a:defRPr sz="1667" b="1"/>
            </a:lvl7pPr>
            <a:lvl8pPr marL="3333857" indent="0">
              <a:buNone/>
              <a:defRPr sz="1667" b="1"/>
            </a:lvl8pPr>
            <a:lvl9pPr marL="3810122" indent="0">
              <a:buNone/>
              <a:defRPr sz="1667" b="1"/>
            </a:lvl9pPr>
          </a:lstStyle>
          <a:p>
            <a:pPr lvl="0"/>
            <a:r>
              <a:rPr lang="es-ES"/>
              <a:t>Haga clic para modificar los estilos de texto del patrón</a:t>
            </a:r>
          </a:p>
        </p:txBody>
      </p:sp>
      <p:sp>
        <p:nvSpPr>
          <p:cNvPr id="6" name="Content Placeholder 5"/>
          <p:cNvSpPr>
            <a:spLocks noGrp="1"/>
          </p:cNvSpPr>
          <p:nvPr>
            <p:ph sz="quarter" idx="4"/>
          </p:nvPr>
        </p:nvSpPr>
        <p:spPr>
          <a:xfrm>
            <a:off x="4822032" y="6311977"/>
            <a:ext cx="4049366" cy="928396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0C071FD-64E2-EB41-BD45-3DC63F15EEBB}" type="datetimeFigureOut">
              <a:rPr lang="es-CO" smtClean="0"/>
              <a:t>16/11/2023</a:t>
            </a:fld>
            <a:endParaRPr lang="es-CO" dirty="0"/>
          </a:p>
        </p:txBody>
      </p:sp>
      <p:sp>
        <p:nvSpPr>
          <p:cNvPr id="8" name="Footer Placeholder 7"/>
          <p:cNvSpPr>
            <a:spLocks noGrp="1"/>
          </p:cNvSpPr>
          <p:nvPr>
            <p:ph type="ftr" sz="quarter" idx="11"/>
          </p:nvPr>
        </p:nvSpPr>
        <p:spPr/>
        <p:txBody>
          <a:bodyPr/>
          <a:lstStyle/>
          <a:p>
            <a:endParaRPr lang="es-CO" dirty="0"/>
          </a:p>
        </p:txBody>
      </p:sp>
      <p:sp>
        <p:nvSpPr>
          <p:cNvPr id="9" name="Slide Number Placeholder 8"/>
          <p:cNvSpPr>
            <a:spLocks noGrp="1"/>
          </p:cNvSpPr>
          <p:nvPr>
            <p:ph type="sldNum" sz="quarter" idx="12"/>
          </p:nvPr>
        </p:nvSpPr>
        <p:spPr/>
        <p:txBody>
          <a:bodyPr/>
          <a:lstStyle/>
          <a:p>
            <a:fld id="{AF57229E-DD39-C849-83FB-54AC7B346205}" type="slidenum">
              <a:rPr lang="es-CO" smtClean="0"/>
              <a:t>‹Nº›</a:t>
            </a:fld>
            <a:endParaRPr lang="es-CO" dirty="0"/>
          </a:p>
        </p:txBody>
      </p:sp>
    </p:spTree>
    <p:extLst>
      <p:ext uri="{BB962C8B-B14F-4D97-AF65-F5344CB8AC3E}">
        <p14:creationId xmlns:p14="http://schemas.microsoft.com/office/powerpoint/2010/main" val="2408011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0C071FD-64E2-EB41-BD45-3DC63F15EEBB}" type="datetimeFigureOut">
              <a:rPr lang="es-CO" smtClean="0"/>
              <a:t>16/11/2023</a:t>
            </a:fld>
            <a:endParaRPr lang="es-CO" dirty="0"/>
          </a:p>
        </p:txBody>
      </p:sp>
      <p:sp>
        <p:nvSpPr>
          <p:cNvPr id="4" name="Footer Placeholder 3"/>
          <p:cNvSpPr>
            <a:spLocks noGrp="1"/>
          </p:cNvSpPr>
          <p:nvPr>
            <p:ph type="ftr" sz="quarter" idx="11"/>
          </p:nvPr>
        </p:nvSpPr>
        <p:spPr/>
        <p:txBody>
          <a:bodyPr/>
          <a:lstStyle/>
          <a:p>
            <a:endParaRPr lang="es-CO" dirty="0"/>
          </a:p>
        </p:txBody>
      </p:sp>
      <p:sp>
        <p:nvSpPr>
          <p:cNvPr id="5" name="Slide Number Placeholder 4"/>
          <p:cNvSpPr>
            <a:spLocks noGrp="1"/>
          </p:cNvSpPr>
          <p:nvPr>
            <p:ph type="sldNum" sz="quarter" idx="12"/>
          </p:nvPr>
        </p:nvSpPr>
        <p:spPr/>
        <p:txBody>
          <a:bodyPr/>
          <a:lstStyle/>
          <a:p>
            <a:fld id="{AF57229E-DD39-C849-83FB-54AC7B346205}" type="slidenum">
              <a:rPr lang="es-CO" smtClean="0"/>
              <a:t>‹Nº›</a:t>
            </a:fld>
            <a:endParaRPr lang="es-CO" dirty="0"/>
          </a:p>
        </p:txBody>
      </p:sp>
    </p:spTree>
    <p:extLst>
      <p:ext uri="{BB962C8B-B14F-4D97-AF65-F5344CB8AC3E}">
        <p14:creationId xmlns:p14="http://schemas.microsoft.com/office/powerpoint/2010/main" val="4242314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C071FD-64E2-EB41-BD45-3DC63F15EEBB}" type="datetimeFigureOut">
              <a:rPr lang="es-CO" smtClean="0"/>
              <a:t>16/11/2023</a:t>
            </a:fld>
            <a:endParaRPr lang="es-CO" dirty="0"/>
          </a:p>
        </p:txBody>
      </p:sp>
      <p:sp>
        <p:nvSpPr>
          <p:cNvPr id="3" name="Footer Placeholder 2"/>
          <p:cNvSpPr>
            <a:spLocks noGrp="1"/>
          </p:cNvSpPr>
          <p:nvPr>
            <p:ph type="ftr" sz="quarter" idx="11"/>
          </p:nvPr>
        </p:nvSpPr>
        <p:spPr/>
        <p:txBody>
          <a:bodyPr/>
          <a:lstStyle/>
          <a:p>
            <a:endParaRPr lang="es-CO" dirty="0"/>
          </a:p>
        </p:txBody>
      </p:sp>
      <p:sp>
        <p:nvSpPr>
          <p:cNvPr id="4" name="Slide Number Placeholder 3"/>
          <p:cNvSpPr>
            <a:spLocks noGrp="1"/>
          </p:cNvSpPr>
          <p:nvPr>
            <p:ph type="sldNum" sz="quarter" idx="12"/>
          </p:nvPr>
        </p:nvSpPr>
        <p:spPr/>
        <p:txBody>
          <a:bodyPr/>
          <a:lstStyle/>
          <a:p>
            <a:fld id="{AF57229E-DD39-C849-83FB-54AC7B346205}" type="slidenum">
              <a:rPr lang="es-CO" smtClean="0"/>
              <a:t>‹Nº›</a:t>
            </a:fld>
            <a:endParaRPr lang="es-CO" dirty="0"/>
          </a:p>
        </p:txBody>
      </p:sp>
    </p:spTree>
    <p:extLst>
      <p:ext uri="{BB962C8B-B14F-4D97-AF65-F5344CB8AC3E}">
        <p14:creationId xmlns:p14="http://schemas.microsoft.com/office/powerpoint/2010/main" val="1446593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56085" y="1151996"/>
            <a:ext cx="3072060" cy="4031986"/>
          </a:xfrm>
        </p:spPr>
        <p:txBody>
          <a:bodyPr anchor="b"/>
          <a:lstStyle>
            <a:lvl1pPr>
              <a:defRPr sz="3333"/>
            </a:lvl1pPr>
          </a:lstStyle>
          <a:p>
            <a:r>
              <a:rPr lang="es-ES"/>
              <a:t>Haga clic para modificar el estilo de título del patrón</a:t>
            </a:r>
            <a:endParaRPr lang="en-US" dirty="0"/>
          </a:p>
        </p:txBody>
      </p:sp>
      <p:sp>
        <p:nvSpPr>
          <p:cNvPr id="3" name="Content Placeholder 2"/>
          <p:cNvSpPr>
            <a:spLocks noGrp="1"/>
          </p:cNvSpPr>
          <p:nvPr>
            <p:ph idx="1"/>
          </p:nvPr>
        </p:nvSpPr>
        <p:spPr>
          <a:xfrm>
            <a:off x="4049366" y="2487995"/>
            <a:ext cx="4822031" cy="12279956"/>
          </a:xfrm>
        </p:spPr>
        <p:txBody>
          <a:bodyPr/>
          <a:lstStyle>
            <a:lvl1pPr>
              <a:defRPr sz="3333"/>
            </a:lvl1pPr>
            <a:lvl2pPr>
              <a:defRPr sz="2917"/>
            </a:lvl2pPr>
            <a:lvl3pPr>
              <a:defRPr sz="2500"/>
            </a:lvl3pPr>
            <a:lvl4pPr>
              <a:defRPr sz="2083"/>
            </a:lvl4pPr>
            <a:lvl5pPr>
              <a:defRPr sz="2083"/>
            </a:lvl5pPr>
            <a:lvl6pPr>
              <a:defRPr sz="2083"/>
            </a:lvl6pPr>
            <a:lvl7pPr>
              <a:defRPr sz="2083"/>
            </a:lvl7pPr>
            <a:lvl8pPr>
              <a:defRPr sz="2083"/>
            </a:lvl8pPr>
            <a:lvl9pPr>
              <a:defRPr sz="2083"/>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56085" y="5183981"/>
            <a:ext cx="3072060" cy="9603967"/>
          </a:xfrm>
        </p:spPr>
        <p:txBody>
          <a:bodyPr/>
          <a:lstStyle>
            <a:lvl1pPr marL="0" indent="0">
              <a:buNone/>
              <a:defRPr sz="1667"/>
            </a:lvl1pPr>
            <a:lvl2pPr marL="476265" indent="0">
              <a:buNone/>
              <a:defRPr sz="1458"/>
            </a:lvl2pPr>
            <a:lvl3pPr marL="952530" indent="0">
              <a:buNone/>
              <a:defRPr sz="1250"/>
            </a:lvl3pPr>
            <a:lvl4pPr marL="1428796" indent="0">
              <a:buNone/>
              <a:defRPr sz="1042"/>
            </a:lvl4pPr>
            <a:lvl5pPr marL="1905061" indent="0">
              <a:buNone/>
              <a:defRPr sz="1042"/>
            </a:lvl5pPr>
            <a:lvl6pPr marL="2381326" indent="0">
              <a:buNone/>
              <a:defRPr sz="1042"/>
            </a:lvl6pPr>
            <a:lvl7pPr marL="2857591" indent="0">
              <a:buNone/>
              <a:defRPr sz="1042"/>
            </a:lvl7pPr>
            <a:lvl8pPr marL="3333857" indent="0">
              <a:buNone/>
              <a:defRPr sz="1042"/>
            </a:lvl8pPr>
            <a:lvl9pPr marL="3810122" indent="0">
              <a:buNone/>
              <a:defRPr sz="104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0C071FD-64E2-EB41-BD45-3DC63F15EEBB}" type="datetimeFigureOut">
              <a:rPr lang="es-CO" smtClean="0"/>
              <a:t>16/11/2023</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AF57229E-DD39-C849-83FB-54AC7B346205}" type="slidenum">
              <a:rPr lang="es-CO" smtClean="0"/>
              <a:t>‹Nº›</a:t>
            </a:fld>
            <a:endParaRPr lang="es-CO" dirty="0"/>
          </a:p>
        </p:txBody>
      </p:sp>
    </p:spTree>
    <p:extLst>
      <p:ext uri="{BB962C8B-B14F-4D97-AF65-F5344CB8AC3E}">
        <p14:creationId xmlns:p14="http://schemas.microsoft.com/office/powerpoint/2010/main" val="188382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56085" y="1151996"/>
            <a:ext cx="3072060" cy="4031986"/>
          </a:xfrm>
        </p:spPr>
        <p:txBody>
          <a:bodyPr anchor="b"/>
          <a:lstStyle>
            <a:lvl1pPr>
              <a:defRPr sz="3333"/>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049366" y="2487995"/>
            <a:ext cx="4822031" cy="12279956"/>
          </a:xfrm>
        </p:spPr>
        <p:txBody>
          <a:bodyPr anchor="t"/>
          <a:lstStyle>
            <a:lvl1pPr marL="0" indent="0">
              <a:buNone/>
              <a:defRPr sz="3333"/>
            </a:lvl1pPr>
            <a:lvl2pPr marL="476265" indent="0">
              <a:buNone/>
              <a:defRPr sz="2917"/>
            </a:lvl2pPr>
            <a:lvl3pPr marL="952530" indent="0">
              <a:buNone/>
              <a:defRPr sz="2500"/>
            </a:lvl3pPr>
            <a:lvl4pPr marL="1428796" indent="0">
              <a:buNone/>
              <a:defRPr sz="2083"/>
            </a:lvl4pPr>
            <a:lvl5pPr marL="1905061" indent="0">
              <a:buNone/>
              <a:defRPr sz="2083"/>
            </a:lvl5pPr>
            <a:lvl6pPr marL="2381326" indent="0">
              <a:buNone/>
              <a:defRPr sz="2083"/>
            </a:lvl6pPr>
            <a:lvl7pPr marL="2857591" indent="0">
              <a:buNone/>
              <a:defRPr sz="2083"/>
            </a:lvl7pPr>
            <a:lvl8pPr marL="3333857" indent="0">
              <a:buNone/>
              <a:defRPr sz="2083"/>
            </a:lvl8pPr>
            <a:lvl9pPr marL="3810122" indent="0">
              <a:buNone/>
              <a:defRPr sz="208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56085" y="5183981"/>
            <a:ext cx="3072060" cy="9603967"/>
          </a:xfrm>
        </p:spPr>
        <p:txBody>
          <a:bodyPr/>
          <a:lstStyle>
            <a:lvl1pPr marL="0" indent="0">
              <a:buNone/>
              <a:defRPr sz="1667"/>
            </a:lvl1pPr>
            <a:lvl2pPr marL="476265" indent="0">
              <a:buNone/>
              <a:defRPr sz="1458"/>
            </a:lvl2pPr>
            <a:lvl3pPr marL="952530" indent="0">
              <a:buNone/>
              <a:defRPr sz="1250"/>
            </a:lvl3pPr>
            <a:lvl4pPr marL="1428796" indent="0">
              <a:buNone/>
              <a:defRPr sz="1042"/>
            </a:lvl4pPr>
            <a:lvl5pPr marL="1905061" indent="0">
              <a:buNone/>
              <a:defRPr sz="1042"/>
            </a:lvl5pPr>
            <a:lvl6pPr marL="2381326" indent="0">
              <a:buNone/>
              <a:defRPr sz="1042"/>
            </a:lvl6pPr>
            <a:lvl7pPr marL="2857591" indent="0">
              <a:buNone/>
              <a:defRPr sz="1042"/>
            </a:lvl7pPr>
            <a:lvl8pPr marL="3333857" indent="0">
              <a:buNone/>
              <a:defRPr sz="1042"/>
            </a:lvl8pPr>
            <a:lvl9pPr marL="3810122" indent="0">
              <a:buNone/>
              <a:defRPr sz="104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0C071FD-64E2-EB41-BD45-3DC63F15EEBB}" type="datetimeFigureOut">
              <a:rPr lang="es-CO" smtClean="0"/>
              <a:t>16/11/2023</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AF57229E-DD39-C849-83FB-54AC7B346205}" type="slidenum">
              <a:rPr lang="es-CO" smtClean="0"/>
              <a:t>‹Nº›</a:t>
            </a:fld>
            <a:endParaRPr lang="es-CO" dirty="0"/>
          </a:p>
        </p:txBody>
      </p:sp>
    </p:spTree>
    <p:extLst>
      <p:ext uri="{BB962C8B-B14F-4D97-AF65-F5344CB8AC3E}">
        <p14:creationId xmlns:p14="http://schemas.microsoft.com/office/powerpoint/2010/main" val="16154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4844" y="920001"/>
            <a:ext cx="8215313" cy="3339989"/>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54844" y="4599983"/>
            <a:ext cx="8215313" cy="1096396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54844" y="16015946"/>
            <a:ext cx="2143125" cy="919997"/>
          </a:xfrm>
          <a:prstGeom prst="rect">
            <a:avLst/>
          </a:prstGeom>
        </p:spPr>
        <p:txBody>
          <a:bodyPr vert="horz" lIns="91440" tIns="45720" rIns="91440" bIns="45720" rtlCol="0" anchor="ctr"/>
          <a:lstStyle>
            <a:lvl1pPr algn="l">
              <a:defRPr sz="1250">
                <a:solidFill>
                  <a:schemeClr val="tx1">
                    <a:tint val="75000"/>
                  </a:schemeClr>
                </a:solidFill>
              </a:defRPr>
            </a:lvl1pPr>
          </a:lstStyle>
          <a:p>
            <a:fld id="{E0C071FD-64E2-EB41-BD45-3DC63F15EEBB}" type="datetimeFigureOut">
              <a:rPr lang="es-CO" smtClean="0"/>
              <a:t>16/11/2023</a:t>
            </a:fld>
            <a:endParaRPr lang="es-CO" dirty="0"/>
          </a:p>
        </p:txBody>
      </p:sp>
      <p:sp>
        <p:nvSpPr>
          <p:cNvPr id="5" name="Footer Placeholder 4"/>
          <p:cNvSpPr>
            <a:spLocks noGrp="1"/>
          </p:cNvSpPr>
          <p:nvPr>
            <p:ph type="ftr" sz="quarter" idx="3"/>
          </p:nvPr>
        </p:nvSpPr>
        <p:spPr>
          <a:xfrm>
            <a:off x="3155156" y="16015946"/>
            <a:ext cx="3214688" cy="919997"/>
          </a:xfrm>
          <a:prstGeom prst="rect">
            <a:avLst/>
          </a:prstGeom>
        </p:spPr>
        <p:txBody>
          <a:bodyPr vert="horz" lIns="91440" tIns="45720" rIns="91440" bIns="45720" rtlCol="0" anchor="ctr"/>
          <a:lstStyle>
            <a:lvl1pPr algn="ctr">
              <a:defRPr sz="1250">
                <a:solidFill>
                  <a:schemeClr val="tx1">
                    <a:tint val="75000"/>
                  </a:schemeClr>
                </a:solidFill>
              </a:defRPr>
            </a:lvl1pPr>
          </a:lstStyle>
          <a:p>
            <a:endParaRPr lang="es-CO" dirty="0"/>
          </a:p>
        </p:txBody>
      </p:sp>
      <p:sp>
        <p:nvSpPr>
          <p:cNvPr id="6" name="Slide Number Placeholder 5"/>
          <p:cNvSpPr>
            <a:spLocks noGrp="1"/>
          </p:cNvSpPr>
          <p:nvPr>
            <p:ph type="sldNum" sz="quarter" idx="4"/>
          </p:nvPr>
        </p:nvSpPr>
        <p:spPr>
          <a:xfrm>
            <a:off x="6727031" y="16015946"/>
            <a:ext cx="2143125" cy="919997"/>
          </a:xfrm>
          <a:prstGeom prst="rect">
            <a:avLst/>
          </a:prstGeom>
        </p:spPr>
        <p:txBody>
          <a:bodyPr vert="horz" lIns="91440" tIns="45720" rIns="91440" bIns="45720" rtlCol="0" anchor="ctr"/>
          <a:lstStyle>
            <a:lvl1pPr algn="r">
              <a:defRPr sz="1250">
                <a:solidFill>
                  <a:schemeClr val="tx1">
                    <a:tint val="75000"/>
                  </a:schemeClr>
                </a:solidFill>
              </a:defRPr>
            </a:lvl1pPr>
          </a:lstStyle>
          <a:p>
            <a:fld id="{AF57229E-DD39-C849-83FB-54AC7B346205}" type="slidenum">
              <a:rPr lang="es-CO" smtClean="0"/>
              <a:t>‹Nº›</a:t>
            </a:fld>
            <a:endParaRPr lang="es-CO" dirty="0"/>
          </a:p>
        </p:txBody>
      </p:sp>
    </p:spTree>
    <p:extLst>
      <p:ext uri="{BB962C8B-B14F-4D97-AF65-F5344CB8AC3E}">
        <p14:creationId xmlns:p14="http://schemas.microsoft.com/office/powerpoint/2010/main" val="32956473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52530" rtl="0" eaLnBrk="1" latinLnBrk="0" hangingPunct="1">
        <a:lnSpc>
          <a:spcPct val="90000"/>
        </a:lnSpc>
        <a:spcBef>
          <a:spcPct val="0"/>
        </a:spcBef>
        <a:buNone/>
        <a:defRPr sz="4583" kern="1200">
          <a:solidFill>
            <a:schemeClr val="tx1"/>
          </a:solidFill>
          <a:latin typeface="+mj-lt"/>
          <a:ea typeface="+mj-ea"/>
          <a:cs typeface="+mj-cs"/>
        </a:defRPr>
      </a:lvl1pPr>
    </p:titleStyle>
    <p:bodyStyle>
      <a:lvl1pPr marL="238133" indent="-238133" algn="l" defTabSz="952530" rtl="0" eaLnBrk="1" latinLnBrk="0" hangingPunct="1">
        <a:lnSpc>
          <a:spcPct val="90000"/>
        </a:lnSpc>
        <a:spcBef>
          <a:spcPts val="1042"/>
        </a:spcBef>
        <a:buFont typeface="Arial" panose="020B0604020202020204" pitchFamily="34" charset="0"/>
        <a:buChar char="•"/>
        <a:defRPr sz="2917" kern="1200">
          <a:solidFill>
            <a:schemeClr val="tx1"/>
          </a:solidFill>
          <a:latin typeface="+mn-lt"/>
          <a:ea typeface="+mn-ea"/>
          <a:cs typeface="+mn-cs"/>
        </a:defRPr>
      </a:lvl1pPr>
      <a:lvl2pPr marL="714398" indent="-238133" algn="l" defTabSz="952530" rtl="0" eaLnBrk="1" latinLnBrk="0" hangingPunct="1">
        <a:lnSpc>
          <a:spcPct val="90000"/>
        </a:lnSpc>
        <a:spcBef>
          <a:spcPts val="521"/>
        </a:spcBef>
        <a:buFont typeface="Arial" panose="020B0604020202020204" pitchFamily="34" charset="0"/>
        <a:buChar char="•"/>
        <a:defRPr sz="2500" kern="1200">
          <a:solidFill>
            <a:schemeClr val="tx1"/>
          </a:solidFill>
          <a:latin typeface="+mn-lt"/>
          <a:ea typeface="+mn-ea"/>
          <a:cs typeface="+mn-cs"/>
        </a:defRPr>
      </a:lvl2pPr>
      <a:lvl3pPr marL="1190663" indent="-238133" algn="l" defTabSz="952530" rtl="0" eaLnBrk="1" latinLnBrk="0" hangingPunct="1">
        <a:lnSpc>
          <a:spcPct val="90000"/>
        </a:lnSpc>
        <a:spcBef>
          <a:spcPts val="521"/>
        </a:spcBef>
        <a:buFont typeface="Arial" panose="020B0604020202020204" pitchFamily="34" charset="0"/>
        <a:buChar char="•"/>
        <a:defRPr sz="2083" kern="1200">
          <a:solidFill>
            <a:schemeClr val="tx1"/>
          </a:solidFill>
          <a:latin typeface="+mn-lt"/>
          <a:ea typeface="+mn-ea"/>
          <a:cs typeface="+mn-cs"/>
        </a:defRPr>
      </a:lvl3pPr>
      <a:lvl4pPr marL="1666928" indent="-238133" algn="l" defTabSz="952530" rtl="0" eaLnBrk="1" latinLnBrk="0" hangingPunct="1">
        <a:lnSpc>
          <a:spcPct val="90000"/>
        </a:lnSpc>
        <a:spcBef>
          <a:spcPts val="521"/>
        </a:spcBef>
        <a:buFont typeface="Arial" panose="020B0604020202020204" pitchFamily="34" charset="0"/>
        <a:buChar char="•"/>
        <a:defRPr sz="1875" kern="1200">
          <a:solidFill>
            <a:schemeClr val="tx1"/>
          </a:solidFill>
          <a:latin typeface="+mn-lt"/>
          <a:ea typeface="+mn-ea"/>
          <a:cs typeface="+mn-cs"/>
        </a:defRPr>
      </a:lvl4pPr>
      <a:lvl5pPr marL="2143194" indent="-238133" algn="l" defTabSz="952530" rtl="0" eaLnBrk="1" latinLnBrk="0" hangingPunct="1">
        <a:lnSpc>
          <a:spcPct val="90000"/>
        </a:lnSpc>
        <a:spcBef>
          <a:spcPts val="521"/>
        </a:spcBef>
        <a:buFont typeface="Arial" panose="020B0604020202020204" pitchFamily="34" charset="0"/>
        <a:buChar char="•"/>
        <a:defRPr sz="1875" kern="1200">
          <a:solidFill>
            <a:schemeClr val="tx1"/>
          </a:solidFill>
          <a:latin typeface="+mn-lt"/>
          <a:ea typeface="+mn-ea"/>
          <a:cs typeface="+mn-cs"/>
        </a:defRPr>
      </a:lvl5pPr>
      <a:lvl6pPr marL="2619459" indent="-238133" algn="l" defTabSz="952530" rtl="0" eaLnBrk="1" latinLnBrk="0" hangingPunct="1">
        <a:lnSpc>
          <a:spcPct val="90000"/>
        </a:lnSpc>
        <a:spcBef>
          <a:spcPts val="521"/>
        </a:spcBef>
        <a:buFont typeface="Arial" panose="020B0604020202020204" pitchFamily="34" charset="0"/>
        <a:buChar char="•"/>
        <a:defRPr sz="1875" kern="1200">
          <a:solidFill>
            <a:schemeClr val="tx1"/>
          </a:solidFill>
          <a:latin typeface="+mn-lt"/>
          <a:ea typeface="+mn-ea"/>
          <a:cs typeface="+mn-cs"/>
        </a:defRPr>
      </a:lvl6pPr>
      <a:lvl7pPr marL="3095724" indent="-238133" algn="l" defTabSz="952530" rtl="0" eaLnBrk="1" latinLnBrk="0" hangingPunct="1">
        <a:lnSpc>
          <a:spcPct val="90000"/>
        </a:lnSpc>
        <a:spcBef>
          <a:spcPts val="521"/>
        </a:spcBef>
        <a:buFont typeface="Arial" panose="020B0604020202020204" pitchFamily="34" charset="0"/>
        <a:buChar char="•"/>
        <a:defRPr sz="1875" kern="1200">
          <a:solidFill>
            <a:schemeClr val="tx1"/>
          </a:solidFill>
          <a:latin typeface="+mn-lt"/>
          <a:ea typeface="+mn-ea"/>
          <a:cs typeface="+mn-cs"/>
        </a:defRPr>
      </a:lvl7pPr>
      <a:lvl8pPr marL="3571989" indent="-238133" algn="l" defTabSz="952530" rtl="0" eaLnBrk="1" latinLnBrk="0" hangingPunct="1">
        <a:lnSpc>
          <a:spcPct val="90000"/>
        </a:lnSpc>
        <a:spcBef>
          <a:spcPts val="521"/>
        </a:spcBef>
        <a:buFont typeface="Arial" panose="020B0604020202020204" pitchFamily="34" charset="0"/>
        <a:buChar char="•"/>
        <a:defRPr sz="1875" kern="1200">
          <a:solidFill>
            <a:schemeClr val="tx1"/>
          </a:solidFill>
          <a:latin typeface="+mn-lt"/>
          <a:ea typeface="+mn-ea"/>
          <a:cs typeface="+mn-cs"/>
        </a:defRPr>
      </a:lvl8pPr>
      <a:lvl9pPr marL="4048255" indent="-238133" algn="l" defTabSz="952530" rtl="0" eaLnBrk="1" latinLnBrk="0" hangingPunct="1">
        <a:lnSpc>
          <a:spcPct val="90000"/>
        </a:lnSpc>
        <a:spcBef>
          <a:spcPts val="521"/>
        </a:spcBef>
        <a:buFont typeface="Arial" panose="020B0604020202020204" pitchFamily="34" charset="0"/>
        <a:buChar char="•"/>
        <a:defRPr sz="1875" kern="1200">
          <a:solidFill>
            <a:schemeClr val="tx1"/>
          </a:solidFill>
          <a:latin typeface="+mn-lt"/>
          <a:ea typeface="+mn-ea"/>
          <a:cs typeface="+mn-cs"/>
        </a:defRPr>
      </a:lvl9pPr>
    </p:bodyStyle>
    <p:otherStyle>
      <a:defPPr>
        <a:defRPr lang="en-US"/>
      </a:defPPr>
      <a:lvl1pPr marL="0" algn="l" defTabSz="952530" rtl="0" eaLnBrk="1" latinLnBrk="0" hangingPunct="1">
        <a:defRPr sz="1875" kern="1200">
          <a:solidFill>
            <a:schemeClr val="tx1"/>
          </a:solidFill>
          <a:latin typeface="+mn-lt"/>
          <a:ea typeface="+mn-ea"/>
          <a:cs typeface="+mn-cs"/>
        </a:defRPr>
      </a:lvl1pPr>
      <a:lvl2pPr marL="476265" algn="l" defTabSz="952530" rtl="0" eaLnBrk="1" latinLnBrk="0" hangingPunct="1">
        <a:defRPr sz="1875" kern="1200">
          <a:solidFill>
            <a:schemeClr val="tx1"/>
          </a:solidFill>
          <a:latin typeface="+mn-lt"/>
          <a:ea typeface="+mn-ea"/>
          <a:cs typeface="+mn-cs"/>
        </a:defRPr>
      </a:lvl2pPr>
      <a:lvl3pPr marL="952530" algn="l" defTabSz="952530" rtl="0" eaLnBrk="1" latinLnBrk="0" hangingPunct="1">
        <a:defRPr sz="1875" kern="1200">
          <a:solidFill>
            <a:schemeClr val="tx1"/>
          </a:solidFill>
          <a:latin typeface="+mn-lt"/>
          <a:ea typeface="+mn-ea"/>
          <a:cs typeface="+mn-cs"/>
        </a:defRPr>
      </a:lvl3pPr>
      <a:lvl4pPr marL="1428796" algn="l" defTabSz="952530" rtl="0" eaLnBrk="1" latinLnBrk="0" hangingPunct="1">
        <a:defRPr sz="1875" kern="1200">
          <a:solidFill>
            <a:schemeClr val="tx1"/>
          </a:solidFill>
          <a:latin typeface="+mn-lt"/>
          <a:ea typeface="+mn-ea"/>
          <a:cs typeface="+mn-cs"/>
        </a:defRPr>
      </a:lvl4pPr>
      <a:lvl5pPr marL="1905061" algn="l" defTabSz="952530" rtl="0" eaLnBrk="1" latinLnBrk="0" hangingPunct="1">
        <a:defRPr sz="1875" kern="1200">
          <a:solidFill>
            <a:schemeClr val="tx1"/>
          </a:solidFill>
          <a:latin typeface="+mn-lt"/>
          <a:ea typeface="+mn-ea"/>
          <a:cs typeface="+mn-cs"/>
        </a:defRPr>
      </a:lvl5pPr>
      <a:lvl6pPr marL="2381326" algn="l" defTabSz="952530" rtl="0" eaLnBrk="1" latinLnBrk="0" hangingPunct="1">
        <a:defRPr sz="1875" kern="1200">
          <a:solidFill>
            <a:schemeClr val="tx1"/>
          </a:solidFill>
          <a:latin typeface="+mn-lt"/>
          <a:ea typeface="+mn-ea"/>
          <a:cs typeface="+mn-cs"/>
        </a:defRPr>
      </a:lvl6pPr>
      <a:lvl7pPr marL="2857591" algn="l" defTabSz="952530" rtl="0" eaLnBrk="1" latinLnBrk="0" hangingPunct="1">
        <a:defRPr sz="1875" kern="1200">
          <a:solidFill>
            <a:schemeClr val="tx1"/>
          </a:solidFill>
          <a:latin typeface="+mn-lt"/>
          <a:ea typeface="+mn-ea"/>
          <a:cs typeface="+mn-cs"/>
        </a:defRPr>
      </a:lvl7pPr>
      <a:lvl8pPr marL="3333857" algn="l" defTabSz="952530" rtl="0" eaLnBrk="1" latinLnBrk="0" hangingPunct="1">
        <a:defRPr sz="1875" kern="1200">
          <a:solidFill>
            <a:schemeClr val="tx1"/>
          </a:solidFill>
          <a:latin typeface="+mn-lt"/>
          <a:ea typeface="+mn-ea"/>
          <a:cs typeface="+mn-cs"/>
        </a:defRPr>
      </a:lvl8pPr>
      <a:lvl9pPr marL="3810122" algn="l" defTabSz="952530" rtl="0" eaLnBrk="1" latinLnBrk="0" hangingPunct="1">
        <a:defRPr sz="18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s://colombia.iom.int/sites/g/files/tmzbdl1011/files/inline-files/svn-usrap-025-2023-project-assistant-communications.pdf" TargetMode="External"/><Relationship Id="rId7"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olombia.iom.int/es/vacantes" TargetMode="External"/><Relationship Id="rId4" Type="http://schemas.openxmlformats.org/officeDocument/2006/relationships/hyperlink" Target="https://www.elempleo.com/co/ofertas-trabajo/project-assistant-communications/1885978223?trabajo=o.i.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unhcr.wd3.myworkdayjobs.com/en-US/External/details/Durable-Solutions-Associate_JR2330740?locationCountry=e8106cd6a3534f2dba6fdee2d41db89d" TargetMode="External"/><Relationship Id="rId4" Type="http://schemas.openxmlformats.org/officeDocument/2006/relationships/hyperlink" Target="https://unhcr.wd3.myworkdayjobs.com/External?locationCountry=e8106cd6a3534f2dba6fdee2d41db89d"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https://heartlandalliance.bamboohr.com/careers/1014"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nrc.org.co/trabaja-con-nosotros/" TargetMode="External"/><Relationship Id="rId3" Type="http://schemas.openxmlformats.org/officeDocument/2006/relationships/image" Target="../media/image7.png"/><Relationship Id="rId7" Type="http://schemas.openxmlformats.org/officeDocument/2006/relationships/hyperlink" Target="mailto:co.application@nrc.no"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ekum.fa.em2.oraclecloud.com/hcmUI/CandidateExperience/en/sites/CX_2019/job/12986/apply/email" TargetMode="External"/><Relationship Id="rId5" Type="http://schemas.openxmlformats.org/officeDocument/2006/relationships/hyperlink" Target="https://ekum.fa.em2.oraclecloud.com/hcmUI/CandidateExperience/en/sites/CX_2019/job/12986" TargetMode="External"/><Relationship Id="rId4" Type="http://schemas.openxmlformats.org/officeDocument/2006/relationships/image" Target="../media/image5.png"/><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Patrón de fondo&#10;&#10;Descripción generada automáticamente con confianza media">
            <a:extLst>
              <a:ext uri="{FF2B5EF4-FFF2-40B4-BE49-F238E27FC236}">
                <a16:creationId xmlns:a16="http://schemas.microsoft.com/office/drawing/2014/main" id="{43F2F4E6-0608-C04C-BF2C-663C47365D16}"/>
              </a:ext>
            </a:extLst>
          </p:cNvPr>
          <p:cNvPicPr>
            <a:picLocks noChangeAspect="1"/>
          </p:cNvPicPr>
          <p:nvPr/>
        </p:nvPicPr>
        <p:blipFill>
          <a:blip r:embed="rId2"/>
          <a:stretch>
            <a:fillRect/>
          </a:stretch>
        </p:blipFill>
        <p:spPr>
          <a:xfrm>
            <a:off x="0" y="-24691"/>
            <a:ext cx="9750179" cy="17329319"/>
          </a:xfrm>
          <a:prstGeom prst="rect">
            <a:avLst/>
          </a:prstGeom>
        </p:spPr>
      </p:pic>
      <p:sp>
        <p:nvSpPr>
          <p:cNvPr id="6" name="object 2">
            <a:extLst>
              <a:ext uri="{FF2B5EF4-FFF2-40B4-BE49-F238E27FC236}">
                <a16:creationId xmlns:a16="http://schemas.microsoft.com/office/drawing/2014/main" id="{D56BE8F6-035D-2C4A-88B7-FD6E4D898C04}"/>
              </a:ext>
            </a:extLst>
          </p:cNvPr>
          <p:cNvSpPr txBox="1"/>
          <p:nvPr/>
        </p:nvSpPr>
        <p:spPr>
          <a:xfrm>
            <a:off x="995556" y="3998316"/>
            <a:ext cx="7759065" cy="702756"/>
          </a:xfrm>
          <a:prstGeom prst="rect">
            <a:avLst/>
          </a:prstGeom>
        </p:spPr>
        <p:txBody>
          <a:bodyPr vert="horz" wrap="square" lIns="0" tIns="12700" rIns="0" bIns="0" rtlCol="0">
            <a:spAutoFit/>
          </a:bodyPr>
          <a:lstStyle/>
          <a:p>
            <a:pPr marL="12700" algn="ctr">
              <a:spcBef>
                <a:spcPts val="100"/>
              </a:spcBef>
            </a:pPr>
            <a:r>
              <a:rPr lang="es-ES" sz="2200" b="1" dirty="0">
                <a:solidFill>
                  <a:srgbClr val="EDC447"/>
                </a:solidFill>
                <a:latin typeface="Verdana"/>
                <a:cs typeface="Verdana"/>
              </a:rPr>
              <a:t>Asistente de proyectos (Comunicaciones) - Unidad RSC. SVN-USRAP 025-2023</a:t>
            </a:r>
            <a:endParaRPr sz="2200" dirty="0">
              <a:latin typeface="Verdana"/>
              <a:cs typeface="Verdana"/>
            </a:endParaRPr>
          </a:p>
        </p:txBody>
      </p:sp>
      <p:sp>
        <p:nvSpPr>
          <p:cNvPr id="13" name="Rectangle 5">
            <a:extLst>
              <a:ext uri="{FF2B5EF4-FFF2-40B4-BE49-F238E27FC236}">
                <a16:creationId xmlns:a16="http://schemas.microsoft.com/office/drawing/2014/main" id="{D63C8F98-5D84-E44D-8E8D-8E0A8136A05D}"/>
              </a:ext>
            </a:extLst>
          </p:cNvPr>
          <p:cNvSpPr/>
          <p:nvPr/>
        </p:nvSpPr>
        <p:spPr>
          <a:xfrm>
            <a:off x="0" y="11947530"/>
            <a:ext cx="4042611" cy="437042"/>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14" name="Rectangle 4">
            <a:extLst>
              <a:ext uri="{FF2B5EF4-FFF2-40B4-BE49-F238E27FC236}">
                <a16:creationId xmlns:a16="http://schemas.microsoft.com/office/drawing/2014/main" id="{649155BB-13A6-9C43-95D4-2DEFC0176BF1}"/>
              </a:ext>
            </a:extLst>
          </p:cNvPr>
          <p:cNvSpPr/>
          <p:nvPr/>
        </p:nvSpPr>
        <p:spPr>
          <a:xfrm>
            <a:off x="0" y="7743957"/>
            <a:ext cx="4042611" cy="437042"/>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17" name="Rectangle 11">
            <a:extLst>
              <a:ext uri="{FF2B5EF4-FFF2-40B4-BE49-F238E27FC236}">
                <a16:creationId xmlns:a16="http://schemas.microsoft.com/office/drawing/2014/main" id="{45EE1870-2AF5-B14C-BB8D-23EB00E84E60}"/>
              </a:ext>
            </a:extLst>
          </p:cNvPr>
          <p:cNvSpPr/>
          <p:nvPr/>
        </p:nvSpPr>
        <p:spPr>
          <a:xfrm>
            <a:off x="-55984" y="16109566"/>
            <a:ext cx="4305300" cy="760003"/>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10" name="Rectangle 12">
            <a:extLst>
              <a:ext uri="{FF2B5EF4-FFF2-40B4-BE49-F238E27FC236}">
                <a16:creationId xmlns:a16="http://schemas.microsoft.com/office/drawing/2014/main" id="{A25D59B9-9DE0-E144-8587-26965A87F948}"/>
              </a:ext>
            </a:extLst>
          </p:cNvPr>
          <p:cNvSpPr/>
          <p:nvPr/>
        </p:nvSpPr>
        <p:spPr>
          <a:xfrm>
            <a:off x="434133" y="16159990"/>
            <a:ext cx="4762500" cy="659155"/>
          </a:xfrm>
          <a:prstGeom prst="rect">
            <a:avLst/>
          </a:prstGeom>
        </p:spPr>
        <p:txBody>
          <a:bodyPr>
            <a:spAutoFit/>
          </a:bodyPr>
          <a:lstStyle/>
          <a:p>
            <a:pPr marL="12700" marR="307978">
              <a:spcBef>
                <a:spcPts val="100"/>
              </a:spcBef>
            </a:pPr>
            <a:r>
              <a:rPr lang="es-ES" dirty="0">
                <a:solidFill>
                  <a:srgbClr val="FFC000"/>
                </a:solidFill>
              </a:rPr>
              <a:t>Fecha de cierre: </a:t>
            </a:r>
            <a:r>
              <a:rPr lang="es-ES" b="1" dirty="0">
                <a:solidFill>
                  <a:srgbClr val="FFC000"/>
                </a:solidFill>
              </a:rPr>
              <a:t>Noviembre 23 de 2023</a:t>
            </a:r>
          </a:p>
          <a:p>
            <a:pPr marL="12700" marR="307978" algn="just">
              <a:spcBef>
                <a:spcPts val="100"/>
              </a:spcBef>
            </a:pPr>
            <a:r>
              <a:rPr lang="es-ES" dirty="0">
                <a:solidFill>
                  <a:srgbClr val="FFC000"/>
                </a:solidFill>
              </a:rPr>
              <a:t>Términos y condiciones </a:t>
            </a:r>
            <a:r>
              <a:rPr lang="es-ES" dirty="0">
                <a:solidFill>
                  <a:srgbClr val="FFC000"/>
                </a:solidFill>
                <a:hlinkClick r:id="rId3">
                  <a:extLst>
                    <a:ext uri="{A12FA001-AC4F-418D-AE19-62706E023703}">
                      <ahyp:hlinkClr xmlns:ahyp="http://schemas.microsoft.com/office/drawing/2018/hyperlinkcolor" val="tx"/>
                    </a:ext>
                  </a:extLst>
                </a:hlinkClick>
              </a:rPr>
              <a:t>AQUÍ</a:t>
            </a:r>
            <a:endParaRPr lang="es-ES" kern="0" dirty="0">
              <a:solidFill>
                <a:srgbClr val="FFC000"/>
              </a:solidFill>
              <a:latin typeface="Verdana"/>
              <a:cs typeface="Verdana"/>
            </a:endParaRPr>
          </a:p>
        </p:txBody>
      </p:sp>
      <p:sp>
        <p:nvSpPr>
          <p:cNvPr id="2" name="Rectangle 5">
            <a:extLst>
              <a:ext uri="{FF2B5EF4-FFF2-40B4-BE49-F238E27FC236}">
                <a16:creationId xmlns:a16="http://schemas.microsoft.com/office/drawing/2014/main" id="{F6EF2527-9EB0-B039-9B32-40A1E6053A99}"/>
              </a:ext>
            </a:extLst>
          </p:cNvPr>
          <p:cNvSpPr/>
          <p:nvPr/>
        </p:nvSpPr>
        <p:spPr>
          <a:xfrm>
            <a:off x="0" y="14097671"/>
            <a:ext cx="3332747" cy="437042"/>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7" name="object 3">
            <a:extLst>
              <a:ext uri="{FF2B5EF4-FFF2-40B4-BE49-F238E27FC236}">
                <a16:creationId xmlns:a16="http://schemas.microsoft.com/office/drawing/2014/main" id="{94210359-9B5C-FE4B-A430-446C304819C4}"/>
              </a:ext>
            </a:extLst>
          </p:cNvPr>
          <p:cNvSpPr txBox="1"/>
          <p:nvPr/>
        </p:nvSpPr>
        <p:spPr>
          <a:xfrm>
            <a:off x="596902" y="4954918"/>
            <a:ext cx="8347709" cy="10882916"/>
          </a:xfrm>
          <a:prstGeom prst="rect">
            <a:avLst/>
          </a:prstGeom>
        </p:spPr>
        <p:txBody>
          <a:bodyPr vert="horz" wrap="square" lIns="0" tIns="12700" rIns="0" bIns="0" rtlCol="0">
            <a:spAutoFit/>
          </a:bodyPr>
          <a:lstStyle/>
          <a:p>
            <a:pPr marL="12700" marR="273052" algn="just">
              <a:lnSpc>
                <a:spcPct val="113100"/>
              </a:lnSpc>
              <a:spcBef>
                <a:spcPts val="100"/>
              </a:spcBef>
            </a:pPr>
            <a:r>
              <a:rPr lang="es-ES" sz="1400" spc="-5" dirty="0">
                <a:latin typeface="Verdana"/>
                <a:cs typeface="Verdana"/>
              </a:rPr>
              <a:t>La OIM como organización conexa de las Naciones Unidas en el ámbito de la migración, colabora estrechamente con organizaciones gubernamentales, intergubernamentales y no gubernamentales. </a:t>
            </a:r>
          </a:p>
          <a:p>
            <a:pPr marL="12700" marR="273052" algn="just">
              <a:lnSpc>
                <a:spcPct val="113100"/>
              </a:lnSpc>
              <a:spcBef>
                <a:spcPts val="100"/>
              </a:spcBef>
            </a:pPr>
            <a:r>
              <a:rPr lang="es-ES" sz="1400" spc="-5" dirty="0">
                <a:latin typeface="Verdana"/>
                <a:cs typeface="Verdana"/>
              </a:rPr>
              <a:t>En el marco del Programa de Admisión de Refugiados de los Estados Unidos, los Centros de Apoyo al Reasentamiento, RSC, prestan apoyo y asistencia en reasentamiento. La OIM gestiona varios RSC que preparan solicitudes de Servicios de Ciudadanía e Inmigración, facilitan los controles médicos y de seguridad y brindan información sobre las personas que llegan a organismos de reasentamiento de los Estados Unidos. </a:t>
            </a:r>
          </a:p>
          <a:p>
            <a:pPr marL="12700" marR="273052" algn="just">
              <a:lnSpc>
                <a:spcPct val="113100"/>
              </a:lnSpc>
              <a:spcBef>
                <a:spcPts val="100"/>
              </a:spcBef>
            </a:pPr>
            <a:r>
              <a:rPr lang="es-ES" sz="1400" spc="-5" dirty="0">
                <a:latin typeface="Verdana"/>
                <a:cs typeface="Verdana"/>
              </a:rPr>
              <a:t>Bajo la supervisión general del Coordinador de Proyectos y la supervisión directa del Asociado de Comunicaciones del proyecto, quien sea seleccionado(a) estará de base en Bogotá.</a:t>
            </a:r>
          </a:p>
          <a:p>
            <a:pPr marL="12700">
              <a:spcBef>
                <a:spcPts val="1350"/>
              </a:spcBef>
            </a:pPr>
            <a:r>
              <a:rPr lang="es-CO" sz="2000" b="1" spc="-10" dirty="0">
                <a:solidFill>
                  <a:srgbClr val="FFFFFF"/>
                </a:solidFill>
                <a:latin typeface="Verdana"/>
                <a:cs typeface="Verdana"/>
              </a:rPr>
              <a:t>Objetivos Específicos </a:t>
            </a:r>
          </a:p>
          <a:p>
            <a:pPr marL="12700" algn="just">
              <a:spcBef>
                <a:spcPts val="600"/>
              </a:spcBef>
            </a:pPr>
            <a:endParaRPr lang="es-CO" sz="100" dirty="0">
              <a:latin typeface="Verdana"/>
              <a:cs typeface="Verdana"/>
            </a:endParaRPr>
          </a:p>
          <a:p>
            <a:pPr marL="298450" indent="-285750" algn="just">
              <a:spcBef>
                <a:spcPts val="600"/>
              </a:spcBef>
              <a:buFont typeface="Arial" panose="020B0604020202020204" pitchFamily="34" charset="0"/>
              <a:buChar char="•"/>
            </a:pPr>
            <a:r>
              <a:rPr lang="es-ES" sz="1400" dirty="0">
                <a:latin typeface="Verdana"/>
                <a:cs typeface="Verdana"/>
              </a:rPr>
              <a:t>Asistir actividades de comunicación en áreas asignadas, tales como consulta de casos, el centro de información y/o asuntos públicos.</a:t>
            </a:r>
          </a:p>
          <a:p>
            <a:pPr marL="298450" indent="-285750" algn="just">
              <a:spcBef>
                <a:spcPts val="600"/>
              </a:spcBef>
              <a:buFont typeface="Arial" panose="020B0604020202020204" pitchFamily="34" charset="0"/>
              <a:buChar char="•"/>
            </a:pPr>
            <a:r>
              <a:rPr lang="es-ES" sz="1400" dirty="0">
                <a:latin typeface="Verdana"/>
                <a:cs typeface="Verdana"/>
              </a:rPr>
              <a:t>Ayudar en la prestación de servicios eficientes y eficaces de consulta de casos para las personas que RSC LATAM, proporcionando información eficiente, eficaz, precisa, clara y cortés a las personas durante la consulta de casos.</a:t>
            </a:r>
          </a:p>
          <a:p>
            <a:pPr marL="298450" indent="-285750" algn="just">
              <a:spcBef>
                <a:spcPts val="600"/>
              </a:spcBef>
              <a:buFont typeface="Arial" panose="020B0604020202020204" pitchFamily="34" charset="0"/>
              <a:buChar char="•"/>
            </a:pPr>
            <a:r>
              <a:rPr lang="es-ES" sz="1400" dirty="0">
                <a:latin typeface="Verdana"/>
                <a:cs typeface="Verdana"/>
              </a:rPr>
              <a:t>Proporcionar información a los individuos a través del centro de información de RSC LATAM, asegurando que toda la comunicación realizada por diferentes canales y en persona, sea eficiente, eficaz, precisa clara y cortés. </a:t>
            </a:r>
          </a:p>
          <a:p>
            <a:pPr marL="298450" indent="-285750" algn="just">
              <a:spcBef>
                <a:spcPts val="600"/>
              </a:spcBef>
              <a:buFont typeface="Arial" panose="020B0604020202020204" pitchFamily="34" charset="0"/>
              <a:buChar char="•"/>
            </a:pPr>
            <a:r>
              <a:rPr lang="es-ES" sz="1400" dirty="0">
                <a:latin typeface="Verdana"/>
                <a:cs typeface="Verdana"/>
              </a:rPr>
              <a:t>Ayudar a verificar que la información proporcionada por el centro de información RSC LATAM esté actualizada, sea pertinente y accesible para todas las personas incluidas las personas en situación de riesgo, y que los miembros del personal que facilitan la información cuentan con la formación adecuada.</a:t>
            </a:r>
          </a:p>
          <a:p>
            <a:pPr marL="298450" indent="-285750" algn="just">
              <a:spcBef>
                <a:spcPts val="600"/>
              </a:spcBef>
              <a:buFont typeface="Arial" panose="020B0604020202020204" pitchFamily="34" charset="0"/>
              <a:buChar char="•"/>
            </a:pPr>
            <a:r>
              <a:rPr lang="es-ES" sz="1400" dirty="0">
                <a:latin typeface="Verdana"/>
                <a:cs typeface="Verdana"/>
              </a:rPr>
              <a:t>Según se solicite ayudar en actividades relacionadas con asuntos públicos, incluyendo, según se le asigne, ayudar a producir y distribuir materiales para las personas atendidas por el RSC LATAM, la dirección del RSC, la OIM, socios y donantes. </a:t>
            </a:r>
          </a:p>
          <a:p>
            <a:pPr marL="12700" algn="just">
              <a:spcBef>
                <a:spcPts val="600"/>
              </a:spcBef>
            </a:pPr>
            <a:endParaRPr lang="es-ES" sz="300" dirty="0">
              <a:latin typeface="Verdana"/>
              <a:cs typeface="Verdana"/>
            </a:endParaRPr>
          </a:p>
          <a:p>
            <a:pPr marL="12700" algn="just">
              <a:spcBef>
                <a:spcPts val="600"/>
              </a:spcBef>
            </a:pPr>
            <a:r>
              <a:rPr lang="es-CO" sz="2000" b="1" dirty="0">
                <a:solidFill>
                  <a:srgbClr val="FFFFFF"/>
                </a:solidFill>
                <a:latin typeface="Verdana"/>
                <a:cs typeface="Verdana"/>
              </a:rPr>
              <a:t>Perfil - Requisitos</a:t>
            </a:r>
          </a:p>
          <a:p>
            <a:pPr marL="12700" algn="just">
              <a:spcBef>
                <a:spcPts val="600"/>
              </a:spcBef>
            </a:pPr>
            <a:endParaRPr lang="es-CO" sz="300" dirty="0">
              <a:latin typeface="Verdana"/>
              <a:cs typeface="Verdana"/>
            </a:endParaRPr>
          </a:p>
          <a:p>
            <a:pPr marL="298450" indent="-285750" algn="just">
              <a:spcBef>
                <a:spcPts val="600"/>
              </a:spcBef>
              <a:buFont typeface="Arial" panose="020B0604020202020204" pitchFamily="34" charset="0"/>
              <a:buChar char="•"/>
            </a:pPr>
            <a:r>
              <a:rPr lang="es-ES" sz="1400" dirty="0">
                <a:latin typeface="Verdana"/>
                <a:cs typeface="Verdana"/>
              </a:rPr>
              <a:t>Educación secundaria completa con cuatro años de experiencia laboral o Licenciatura con dos años de experiencia laboral. La OIM busca profesionales que deseen trabajar en un entorno multicultural internacional. </a:t>
            </a:r>
          </a:p>
          <a:p>
            <a:pPr marL="298450" indent="-285750" algn="just">
              <a:spcBef>
                <a:spcPts val="600"/>
              </a:spcBef>
              <a:buFont typeface="Arial" panose="020B0604020202020204" pitchFamily="34" charset="0"/>
              <a:buChar char="•"/>
            </a:pPr>
            <a:r>
              <a:rPr lang="es-ES" sz="1400" dirty="0">
                <a:latin typeface="Verdana"/>
                <a:cs typeface="Verdana"/>
              </a:rPr>
              <a:t>Excelentes conocimientos informáticos - Word, Excel e Internet.</a:t>
            </a:r>
          </a:p>
          <a:p>
            <a:pPr marL="298450" indent="-285750" algn="just">
              <a:spcBef>
                <a:spcPts val="600"/>
              </a:spcBef>
              <a:buFont typeface="Arial" panose="020B0604020202020204" pitchFamily="34" charset="0"/>
              <a:buChar char="•"/>
            </a:pPr>
            <a:r>
              <a:rPr lang="es-ES" sz="1400" dirty="0">
                <a:latin typeface="Verdana"/>
                <a:cs typeface="Verdana"/>
              </a:rPr>
              <a:t>Se requiere dominio del inglés y el español (oral y escrito) y al menos 3-5 años de experiencia laboral.</a:t>
            </a:r>
          </a:p>
          <a:p>
            <a:pPr marL="298450" indent="-285750" algn="just">
              <a:spcBef>
                <a:spcPts val="600"/>
              </a:spcBef>
              <a:buFont typeface="Arial" panose="020B0604020202020204" pitchFamily="34" charset="0"/>
              <a:buChar char="•"/>
            </a:pPr>
            <a:endParaRPr lang="es-ES" sz="400" dirty="0">
              <a:latin typeface="Verdana"/>
              <a:cs typeface="Verdana"/>
            </a:endParaRPr>
          </a:p>
          <a:p>
            <a:pPr marL="12700" algn="just">
              <a:spcBef>
                <a:spcPts val="600"/>
              </a:spcBef>
            </a:pPr>
            <a:r>
              <a:rPr lang="es-CO" sz="2000" b="1" dirty="0">
                <a:solidFill>
                  <a:srgbClr val="FFFFFF"/>
                </a:solidFill>
                <a:latin typeface="Verdana"/>
                <a:cs typeface="Verdana"/>
              </a:rPr>
              <a:t>¿Cómo aplicar?</a:t>
            </a:r>
          </a:p>
          <a:p>
            <a:pPr marL="12700" marR="186692"/>
            <a:endParaRPr lang="es-CO" sz="1400" spc="-5" dirty="0">
              <a:latin typeface="Verdana"/>
              <a:cs typeface="Verdana"/>
            </a:endParaRPr>
          </a:p>
          <a:p>
            <a:pPr marL="12700" marR="186692" algn="just"/>
            <a:r>
              <a:rPr lang="es-CO" sz="1400" dirty="0">
                <a:latin typeface="Verdana"/>
                <a:cs typeface="Verdana"/>
              </a:rPr>
              <a:t>Por favor realiza tu aplicación a través de </a:t>
            </a:r>
            <a:r>
              <a:rPr lang="es-CO" sz="1400" dirty="0">
                <a:latin typeface="Verdana"/>
                <a:cs typeface="Verdana"/>
                <a:hlinkClick r:id="rId4"/>
              </a:rPr>
              <a:t>este enlace</a:t>
            </a:r>
            <a:r>
              <a:rPr lang="es-CO" sz="1400" dirty="0">
                <a:latin typeface="Verdana"/>
                <a:cs typeface="Verdana"/>
              </a:rPr>
              <a:t>, siguiendo las indicaciones. </a:t>
            </a:r>
            <a:r>
              <a:rPr lang="es-ES" sz="1400" dirty="0">
                <a:latin typeface="Verdana"/>
                <a:cs typeface="Verdana"/>
              </a:rPr>
              <a:t>Al enviar su candidatura, deberá poner el siguiente asunto a su correo electrónico SVN-USRAP 025-2023_LAST NAME, Nombre. </a:t>
            </a:r>
          </a:p>
          <a:p>
            <a:pPr marL="12700" marR="186692" algn="just"/>
            <a:r>
              <a:rPr lang="es-ES" sz="1400" dirty="0">
                <a:latin typeface="Verdana"/>
                <a:cs typeface="Verdana"/>
              </a:rPr>
              <a:t>Más convocatorias de OIM Colombia en </a:t>
            </a:r>
            <a:r>
              <a:rPr lang="es-ES" sz="1400" dirty="0">
                <a:latin typeface="Verdana"/>
                <a:cs typeface="Verdana"/>
                <a:hlinkClick r:id="rId5"/>
              </a:rPr>
              <a:t>este enlace.</a:t>
            </a:r>
            <a:endParaRPr lang="es-CO" sz="1400" dirty="0">
              <a:latin typeface="Verdana"/>
              <a:cs typeface="Verdana"/>
            </a:endParaRPr>
          </a:p>
        </p:txBody>
      </p:sp>
      <p:sp>
        <p:nvSpPr>
          <p:cNvPr id="3" name="Rectángulo 2">
            <a:extLst>
              <a:ext uri="{FF2B5EF4-FFF2-40B4-BE49-F238E27FC236}">
                <a16:creationId xmlns:a16="http://schemas.microsoft.com/office/drawing/2014/main" id="{F1632EA6-E81C-7439-D585-CC4CBA557B2F}"/>
              </a:ext>
            </a:extLst>
          </p:cNvPr>
          <p:cNvSpPr/>
          <p:nvPr/>
        </p:nvSpPr>
        <p:spPr>
          <a:xfrm>
            <a:off x="0" y="274086"/>
            <a:ext cx="4249316" cy="65082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s-CO" dirty="0"/>
          </a:p>
        </p:txBody>
      </p:sp>
      <p:pic>
        <p:nvPicPr>
          <p:cNvPr id="4" name="Imagen 3" descr="Imagen en blanco y negro&#10;&#10;Descripción generada automáticamente con confianza baja">
            <a:extLst>
              <a:ext uri="{FF2B5EF4-FFF2-40B4-BE49-F238E27FC236}">
                <a16:creationId xmlns:a16="http://schemas.microsoft.com/office/drawing/2014/main" id="{9CFAAB75-C4FB-8124-A815-576775A46E0E}"/>
              </a:ext>
            </a:extLst>
          </p:cNvPr>
          <p:cNvPicPr>
            <a:picLocks noChangeAspect="1"/>
          </p:cNvPicPr>
          <p:nvPr/>
        </p:nvPicPr>
        <p:blipFill>
          <a:blip r:embed="rId6"/>
          <a:stretch>
            <a:fillRect/>
          </a:stretch>
        </p:blipFill>
        <p:spPr>
          <a:xfrm>
            <a:off x="0" y="226460"/>
            <a:ext cx="4249316" cy="739991"/>
          </a:xfrm>
          <a:prstGeom prst="rect">
            <a:avLst/>
          </a:prstGeom>
        </p:spPr>
      </p:pic>
      <p:pic>
        <p:nvPicPr>
          <p:cNvPr id="2050" name="Picture 2" descr="ODS 8: Trabajo decente y crecimiento económico">
            <a:extLst>
              <a:ext uri="{FF2B5EF4-FFF2-40B4-BE49-F238E27FC236}">
                <a16:creationId xmlns:a16="http://schemas.microsoft.com/office/drawing/2014/main" id="{0C78C399-9AE8-1AAA-E1BC-6F1E3B96CCB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99865" y="15861898"/>
            <a:ext cx="1163680" cy="116368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ODS 4: Educación de calidad">
            <a:extLst>
              <a:ext uri="{FF2B5EF4-FFF2-40B4-BE49-F238E27FC236}">
                <a16:creationId xmlns:a16="http://schemas.microsoft.com/office/drawing/2014/main" id="{7A0C7FFA-6B94-0C30-A599-5E8EE87D23C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13324" y="15858917"/>
            <a:ext cx="1163680" cy="1163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9485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Patrón de fondo&#10;&#10;Descripción generada automáticamente con confianza media">
            <a:extLst>
              <a:ext uri="{FF2B5EF4-FFF2-40B4-BE49-F238E27FC236}">
                <a16:creationId xmlns:a16="http://schemas.microsoft.com/office/drawing/2014/main" id="{43F2F4E6-0608-C04C-BF2C-663C47365D16}"/>
              </a:ext>
            </a:extLst>
          </p:cNvPr>
          <p:cNvPicPr>
            <a:picLocks noChangeAspect="1"/>
          </p:cNvPicPr>
          <p:nvPr/>
        </p:nvPicPr>
        <p:blipFill>
          <a:blip r:embed="rId2"/>
          <a:stretch>
            <a:fillRect/>
          </a:stretch>
        </p:blipFill>
        <p:spPr>
          <a:xfrm>
            <a:off x="0" y="-24691"/>
            <a:ext cx="9750179" cy="17329319"/>
          </a:xfrm>
          <a:prstGeom prst="rect">
            <a:avLst/>
          </a:prstGeom>
        </p:spPr>
      </p:pic>
      <p:sp>
        <p:nvSpPr>
          <p:cNvPr id="6" name="object 2">
            <a:extLst>
              <a:ext uri="{FF2B5EF4-FFF2-40B4-BE49-F238E27FC236}">
                <a16:creationId xmlns:a16="http://schemas.microsoft.com/office/drawing/2014/main" id="{D56BE8F6-035D-2C4A-88B7-FD6E4D898C04}"/>
              </a:ext>
            </a:extLst>
          </p:cNvPr>
          <p:cNvSpPr txBox="1"/>
          <p:nvPr/>
        </p:nvSpPr>
        <p:spPr>
          <a:xfrm>
            <a:off x="822040" y="4100288"/>
            <a:ext cx="7759065" cy="351378"/>
          </a:xfrm>
          <a:prstGeom prst="rect">
            <a:avLst/>
          </a:prstGeom>
        </p:spPr>
        <p:txBody>
          <a:bodyPr vert="horz" wrap="square" lIns="0" tIns="12700" rIns="0" bIns="0" rtlCol="0">
            <a:spAutoFit/>
          </a:bodyPr>
          <a:lstStyle/>
          <a:p>
            <a:pPr marL="12700" algn="ctr">
              <a:spcBef>
                <a:spcPts val="100"/>
              </a:spcBef>
            </a:pPr>
            <a:r>
              <a:rPr lang="es-ES" sz="2200" b="1" dirty="0">
                <a:solidFill>
                  <a:srgbClr val="EDC447"/>
                </a:solidFill>
                <a:latin typeface="Verdana"/>
                <a:cs typeface="Verdana"/>
              </a:rPr>
              <a:t>Asociado de Soluciones Duraderas. GS6</a:t>
            </a:r>
          </a:p>
        </p:txBody>
      </p:sp>
      <p:sp>
        <p:nvSpPr>
          <p:cNvPr id="13" name="Rectangle 5">
            <a:extLst>
              <a:ext uri="{FF2B5EF4-FFF2-40B4-BE49-F238E27FC236}">
                <a16:creationId xmlns:a16="http://schemas.microsoft.com/office/drawing/2014/main" id="{D63C8F98-5D84-E44D-8E8D-8E0A8136A05D}"/>
              </a:ext>
            </a:extLst>
          </p:cNvPr>
          <p:cNvSpPr/>
          <p:nvPr/>
        </p:nvSpPr>
        <p:spPr>
          <a:xfrm>
            <a:off x="0" y="12525728"/>
            <a:ext cx="4042611" cy="437042"/>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14" name="Rectangle 4">
            <a:extLst>
              <a:ext uri="{FF2B5EF4-FFF2-40B4-BE49-F238E27FC236}">
                <a16:creationId xmlns:a16="http://schemas.microsoft.com/office/drawing/2014/main" id="{649155BB-13A6-9C43-95D4-2DEFC0176BF1}"/>
              </a:ext>
            </a:extLst>
          </p:cNvPr>
          <p:cNvSpPr/>
          <p:nvPr/>
        </p:nvSpPr>
        <p:spPr>
          <a:xfrm>
            <a:off x="0" y="7840213"/>
            <a:ext cx="4042611" cy="437042"/>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17" name="Rectangle 11">
            <a:extLst>
              <a:ext uri="{FF2B5EF4-FFF2-40B4-BE49-F238E27FC236}">
                <a16:creationId xmlns:a16="http://schemas.microsoft.com/office/drawing/2014/main" id="{45EE1870-2AF5-B14C-BB8D-23EB00E84E60}"/>
              </a:ext>
            </a:extLst>
          </p:cNvPr>
          <p:cNvSpPr/>
          <p:nvPr/>
        </p:nvSpPr>
        <p:spPr>
          <a:xfrm>
            <a:off x="-55984" y="16109566"/>
            <a:ext cx="4305300" cy="760003"/>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pic>
        <p:nvPicPr>
          <p:cNvPr id="16" name="Picture 4" descr="Desarrollo Sostenible – United Nations Sustainable Development Sites">
            <a:extLst>
              <a:ext uri="{FF2B5EF4-FFF2-40B4-BE49-F238E27FC236}">
                <a16:creationId xmlns:a16="http://schemas.microsoft.com/office/drawing/2014/main" id="{C879C3A1-03C5-734F-83DD-69117CC0411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7805" y="15846875"/>
            <a:ext cx="1148529" cy="1148528"/>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12">
            <a:extLst>
              <a:ext uri="{FF2B5EF4-FFF2-40B4-BE49-F238E27FC236}">
                <a16:creationId xmlns:a16="http://schemas.microsoft.com/office/drawing/2014/main" id="{A25D59B9-9DE0-E144-8587-26965A87F948}"/>
              </a:ext>
            </a:extLst>
          </p:cNvPr>
          <p:cNvSpPr/>
          <p:nvPr/>
        </p:nvSpPr>
        <p:spPr>
          <a:xfrm>
            <a:off x="434133" y="16159990"/>
            <a:ext cx="4762500" cy="659155"/>
          </a:xfrm>
          <a:prstGeom prst="rect">
            <a:avLst/>
          </a:prstGeom>
        </p:spPr>
        <p:txBody>
          <a:bodyPr>
            <a:spAutoFit/>
          </a:bodyPr>
          <a:lstStyle/>
          <a:p>
            <a:pPr marL="12700" marR="307978">
              <a:spcBef>
                <a:spcPts val="100"/>
              </a:spcBef>
            </a:pPr>
            <a:r>
              <a:rPr lang="es-ES" dirty="0">
                <a:solidFill>
                  <a:srgbClr val="FFC000"/>
                </a:solidFill>
              </a:rPr>
              <a:t>Fecha de cierre: </a:t>
            </a:r>
            <a:r>
              <a:rPr lang="es-ES" b="1" dirty="0">
                <a:solidFill>
                  <a:srgbClr val="FFC000"/>
                </a:solidFill>
              </a:rPr>
              <a:t>Noviembre 29 de 2023</a:t>
            </a:r>
          </a:p>
          <a:p>
            <a:pPr marL="12700" marR="307978" algn="just">
              <a:spcBef>
                <a:spcPts val="100"/>
              </a:spcBef>
            </a:pPr>
            <a:r>
              <a:rPr lang="es-ES" dirty="0">
                <a:solidFill>
                  <a:srgbClr val="FFC000"/>
                </a:solidFill>
              </a:rPr>
              <a:t>Términos y condiciones </a:t>
            </a:r>
            <a:r>
              <a:rPr lang="es-ES" dirty="0">
                <a:solidFill>
                  <a:srgbClr val="FFC000"/>
                </a:solidFill>
                <a:hlinkClick r:id="rId4">
                  <a:extLst>
                    <a:ext uri="{A12FA001-AC4F-418D-AE19-62706E023703}">
                      <ahyp:hlinkClr xmlns:ahyp="http://schemas.microsoft.com/office/drawing/2018/hyperlinkcolor" val="tx"/>
                    </a:ext>
                  </a:extLst>
                </a:hlinkClick>
              </a:rPr>
              <a:t>AQUÍ</a:t>
            </a:r>
            <a:endParaRPr lang="es-ES" kern="0" dirty="0">
              <a:solidFill>
                <a:srgbClr val="FFC000"/>
              </a:solidFill>
              <a:latin typeface="Verdana"/>
              <a:cs typeface="Verdana"/>
            </a:endParaRPr>
          </a:p>
        </p:txBody>
      </p:sp>
      <p:sp>
        <p:nvSpPr>
          <p:cNvPr id="2" name="Rectangle 5">
            <a:extLst>
              <a:ext uri="{FF2B5EF4-FFF2-40B4-BE49-F238E27FC236}">
                <a16:creationId xmlns:a16="http://schemas.microsoft.com/office/drawing/2014/main" id="{F6EF2527-9EB0-B039-9B32-40A1E6053A99}"/>
              </a:ext>
            </a:extLst>
          </p:cNvPr>
          <p:cNvSpPr/>
          <p:nvPr/>
        </p:nvSpPr>
        <p:spPr>
          <a:xfrm>
            <a:off x="996" y="14734217"/>
            <a:ext cx="3332747" cy="437042"/>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7" name="object 3">
            <a:extLst>
              <a:ext uri="{FF2B5EF4-FFF2-40B4-BE49-F238E27FC236}">
                <a16:creationId xmlns:a16="http://schemas.microsoft.com/office/drawing/2014/main" id="{94210359-9B5C-FE4B-A430-446C304819C4}"/>
              </a:ext>
            </a:extLst>
          </p:cNvPr>
          <p:cNvSpPr txBox="1"/>
          <p:nvPr/>
        </p:nvSpPr>
        <p:spPr>
          <a:xfrm>
            <a:off x="596902" y="4954918"/>
            <a:ext cx="8347709" cy="10891956"/>
          </a:xfrm>
          <a:prstGeom prst="rect">
            <a:avLst/>
          </a:prstGeom>
        </p:spPr>
        <p:txBody>
          <a:bodyPr vert="horz" wrap="square" lIns="0" tIns="12700" rIns="0" bIns="0" rtlCol="0">
            <a:spAutoFit/>
          </a:bodyPr>
          <a:lstStyle/>
          <a:p>
            <a:pPr marL="12700" marR="273052" algn="just">
              <a:lnSpc>
                <a:spcPct val="113100"/>
              </a:lnSpc>
              <a:spcBef>
                <a:spcPts val="100"/>
              </a:spcBef>
            </a:pPr>
            <a:r>
              <a:rPr lang="es-ES" sz="1400" spc="-5" dirty="0">
                <a:latin typeface="Verdana"/>
                <a:cs typeface="Verdana"/>
              </a:rPr>
              <a:t>Todos los funcionarios del ACNUR son responsables del desempeño de sus funciones en el marco de sus facultades delegadas, de conformidad con el marco normativo del ACNUR, que incluye la Carta de las Naciones Unidas, el Estatuto y Reglamento del Personal de las Naciones Unidas, las Políticas e Instrucciones Administrativas del ACNUR, así como los marcos de rendición de cuentas pertinentes. </a:t>
            </a:r>
          </a:p>
          <a:p>
            <a:pPr marL="12700" marR="273052" algn="just">
              <a:lnSpc>
                <a:spcPct val="113100"/>
              </a:lnSpc>
              <a:spcBef>
                <a:spcPts val="100"/>
              </a:spcBef>
            </a:pPr>
            <a:r>
              <a:rPr lang="es-ES" sz="1400" spc="-5" dirty="0">
                <a:latin typeface="Verdana"/>
                <a:cs typeface="Verdana"/>
              </a:rPr>
              <a:t>El Asociado de Soluciones Duraderas reporta a un colega de Soluciones Duraderas o Protección de mayor antigüedad. Este titular trabaja en estrecha colaboración con personal de protección, de programas y sobre el terreno, contribuye a fomentar un entorno para mejorar las asociaciones es un elemento fundamental de la labor, al igual que las actividades destinadas a reforzar la participación de las comunidades de refugiados y sus anfitriones en el diseño y la aplicación de estrategias de solución. </a:t>
            </a:r>
          </a:p>
          <a:p>
            <a:pPr marL="12700" marR="273052" algn="just">
              <a:lnSpc>
                <a:spcPct val="113100"/>
              </a:lnSpc>
              <a:spcBef>
                <a:spcPts val="100"/>
              </a:spcBef>
            </a:pPr>
            <a:endParaRPr lang="es-ES" sz="1400" spc="-5" dirty="0">
              <a:latin typeface="Verdana"/>
              <a:cs typeface="Verdana"/>
            </a:endParaRPr>
          </a:p>
          <a:p>
            <a:pPr marL="12700" marR="273052" algn="just">
              <a:lnSpc>
                <a:spcPct val="113100"/>
              </a:lnSpc>
              <a:spcBef>
                <a:spcPts val="100"/>
              </a:spcBef>
            </a:pPr>
            <a:r>
              <a:rPr lang="es-CO" sz="2000" b="1" spc="-10" dirty="0">
                <a:solidFill>
                  <a:srgbClr val="FFFFFF"/>
                </a:solidFill>
                <a:latin typeface="Verdana"/>
                <a:cs typeface="Verdana"/>
              </a:rPr>
              <a:t>Objetivos Específicos </a:t>
            </a:r>
          </a:p>
          <a:p>
            <a:pPr marL="12700" algn="just">
              <a:spcBef>
                <a:spcPts val="600"/>
              </a:spcBef>
            </a:pPr>
            <a:endParaRPr lang="es-CO" sz="100" dirty="0">
              <a:latin typeface="Verdana"/>
              <a:cs typeface="Verdana"/>
            </a:endParaRPr>
          </a:p>
          <a:p>
            <a:pPr marL="298450" indent="-285750" algn="just">
              <a:spcBef>
                <a:spcPts val="600"/>
              </a:spcBef>
              <a:buFont typeface="Arial" panose="020B0604020202020204" pitchFamily="34" charset="0"/>
              <a:buChar char="•"/>
            </a:pPr>
            <a:r>
              <a:rPr lang="es-ES" sz="1400" dirty="0">
                <a:latin typeface="Verdana"/>
                <a:cs typeface="Verdana"/>
              </a:rPr>
              <a:t>Dar asesoría a los refugiados y otras personas de interés para identificar la solución duradera más adecuada y permitirles tomar una decisión bien informada.</a:t>
            </a:r>
          </a:p>
          <a:p>
            <a:pPr marL="298450" indent="-285750" algn="just">
              <a:spcBef>
                <a:spcPts val="600"/>
              </a:spcBef>
              <a:buFont typeface="Arial" panose="020B0604020202020204" pitchFamily="34" charset="0"/>
              <a:buChar char="•"/>
            </a:pPr>
            <a:r>
              <a:rPr lang="es-ES" sz="1400" dirty="0">
                <a:latin typeface="Verdana"/>
                <a:cs typeface="Verdana"/>
              </a:rPr>
              <a:t>Entrevistar a los candidatos para repatriación voluntaria y preparar la documentación para su regreso, de acuerdo con los POE de repatriación voluntaria. Preparar Formularios de Referencia de Reasentamiento.</a:t>
            </a:r>
          </a:p>
          <a:p>
            <a:pPr marL="298450" indent="-285750" algn="just">
              <a:spcBef>
                <a:spcPts val="600"/>
              </a:spcBef>
              <a:buFont typeface="Arial" panose="020B0604020202020204" pitchFamily="34" charset="0"/>
              <a:buChar char="•"/>
            </a:pPr>
            <a:r>
              <a:rPr lang="es-ES" sz="1400" dirty="0">
                <a:latin typeface="Verdana"/>
                <a:cs typeface="Verdana"/>
              </a:rPr>
              <a:t>Entrevistar a candidatos para integración local y preparar la documentación adecuada para su posterior presentación a las autoridades locales o socios.</a:t>
            </a:r>
          </a:p>
          <a:p>
            <a:pPr marL="298450" indent="-285750" algn="just">
              <a:spcBef>
                <a:spcPts val="600"/>
              </a:spcBef>
              <a:buFont typeface="Arial" panose="020B0604020202020204" pitchFamily="34" charset="0"/>
              <a:buChar char="•"/>
            </a:pPr>
            <a:r>
              <a:rPr lang="es-ES" sz="1400" dirty="0">
                <a:latin typeface="Verdana"/>
                <a:cs typeface="Verdana"/>
              </a:rPr>
              <a:t>Actualizar base de datos para reasentamiento, repatriación voluntaria e integración local, de conformidad con los procedimientos operativos estándar. </a:t>
            </a:r>
          </a:p>
          <a:p>
            <a:pPr marL="298450" indent="-285750" algn="just">
              <a:spcBef>
                <a:spcPts val="600"/>
              </a:spcBef>
              <a:buFont typeface="Arial" panose="020B0604020202020204" pitchFamily="34" charset="0"/>
              <a:buChar char="•"/>
            </a:pPr>
            <a:r>
              <a:rPr lang="es-ES" sz="1400" dirty="0">
                <a:latin typeface="Verdana"/>
                <a:cs typeface="Verdana"/>
              </a:rPr>
              <a:t>Procesar documentación para garantizar que POC reciba los documentos requeridos para sus soluciones duraderas de manera oportuna.</a:t>
            </a:r>
          </a:p>
          <a:p>
            <a:pPr marL="298450" indent="-285750" algn="just">
              <a:spcBef>
                <a:spcPts val="600"/>
              </a:spcBef>
              <a:buFont typeface="Arial" panose="020B0604020202020204" pitchFamily="34" charset="0"/>
              <a:buChar char="•"/>
            </a:pPr>
            <a:r>
              <a:rPr lang="es-ES" sz="1400" dirty="0">
                <a:latin typeface="Verdana"/>
                <a:cs typeface="Verdana"/>
              </a:rPr>
              <a:t>Preparar informes estadísticos y ad hoc para garantizar que la información precisa esté disponible y se comparta con las oficinas y los socios pertinentes.</a:t>
            </a:r>
          </a:p>
          <a:p>
            <a:pPr marL="298450" indent="-285750" algn="just">
              <a:spcBef>
                <a:spcPts val="600"/>
              </a:spcBef>
              <a:buFont typeface="Arial" panose="020B0604020202020204" pitchFamily="34" charset="0"/>
              <a:buChar char="•"/>
            </a:pPr>
            <a:r>
              <a:rPr lang="es-ES" sz="1400" dirty="0">
                <a:latin typeface="Verdana"/>
                <a:cs typeface="Verdana"/>
              </a:rPr>
              <a:t>Entrevistar y asesorar sobre la solución duradera adecuada que se debe proporcionar a las personas de color.</a:t>
            </a:r>
          </a:p>
          <a:p>
            <a:pPr marL="298450" indent="-285750" algn="just">
              <a:spcBef>
                <a:spcPts val="600"/>
              </a:spcBef>
              <a:buFont typeface="Arial" panose="020B0604020202020204" pitchFamily="34" charset="0"/>
              <a:buChar char="•"/>
            </a:pPr>
            <a:r>
              <a:rPr lang="es-ES" sz="1400" dirty="0">
                <a:latin typeface="Verdana"/>
                <a:cs typeface="Verdana"/>
              </a:rPr>
              <a:t>Preparar documentos relacionados con soluciones duraderas.</a:t>
            </a:r>
          </a:p>
          <a:p>
            <a:pPr marL="12700" algn="just">
              <a:spcBef>
                <a:spcPts val="600"/>
              </a:spcBef>
            </a:pPr>
            <a:endParaRPr lang="es-ES" sz="400" dirty="0">
              <a:latin typeface="Verdana"/>
              <a:cs typeface="Verdana"/>
            </a:endParaRPr>
          </a:p>
          <a:p>
            <a:pPr marL="12700" algn="just">
              <a:spcBef>
                <a:spcPts val="600"/>
              </a:spcBef>
            </a:pPr>
            <a:r>
              <a:rPr lang="es-CO" sz="2000" b="1" dirty="0">
                <a:solidFill>
                  <a:srgbClr val="FFFFFF"/>
                </a:solidFill>
                <a:latin typeface="Verdana"/>
                <a:cs typeface="Verdana"/>
              </a:rPr>
              <a:t>Perfil - Requisitos</a:t>
            </a:r>
          </a:p>
          <a:p>
            <a:pPr marL="12700" algn="just">
              <a:spcBef>
                <a:spcPts val="600"/>
              </a:spcBef>
            </a:pPr>
            <a:endParaRPr lang="es-CO" sz="300" dirty="0">
              <a:latin typeface="Verdana"/>
              <a:cs typeface="Verdana"/>
            </a:endParaRPr>
          </a:p>
          <a:p>
            <a:pPr marL="298450" indent="-285750" algn="just">
              <a:spcBef>
                <a:spcPts val="600"/>
              </a:spcBef>
              <a:buFont typeface="Arial" panose="020B0604020202020204" pitchFamily="34" charset="0"/>
              <a:buChar char="•"/>
            </a:pPr>
            <a:r>
              <a:rPr lang="es-ES" sz="1400" dirty="0">
                <a:latin typeface="Verdana"/>
                <a:cs typeface="Verdana"/>
              </a:rPr>
              <a:t>Educación y Experiencia Laboral Profesional</a:t>
            </a:r>
          </a:p>
          <a:p>
            <a:pPr marL="298450" indent="-285750" algn="just">
              <a:spcBef>
                <a:spcPts val="600"/>
              </a:spcBef>
              <a:buFont typeface="Arial" panose="020B0604020202020204" pitchFamily="34" charset="0"/>
              <a:buChar char="•"/>
            </a:pPr>
            <a:r>
              <a:rPr lang="es-ES" sz="1400" dirty="0">
                <a:latin typeface="Verdana"/>
                <a:cs typeface="Verdana"/>
              </a:rPr>
              <a:t>Años de Experiencia / Nivel de Grado</a:t>
            </a:r>
          </a:p>
          <a:p>
            <a:pPr marL="298450" indent="-285750" algn="just">
              <a:spcBef>
                <a:spcPts val="600"/>
              </a:spcBef>
              <a:buFont typeface="Arial" panose="020B0604020202020204" pitchFamily="34" charset="0"/>
              <a:buChar char="•"/>
            </a:pPr>
            <a:r>
              <a:rPr lang="es-ES" sz="1400" dirty="0">
                <a:latin typeface="Verdana"/>
                <a:cs typeface="Verdana"/>
              </a:rPr>
              <a:t>Para G6 - 3 años de experiencia relevante con el Diploma de Escuela Secundaria; o 2 años de experiencia laboral relevante con licenciatura o equivalente o superior.</a:t>
            </a:r>
          </a:p>
          <a:p>
            <a:pPr marL="298450" indent="-285750" algn="just">
              <a:spcBef>
                <a:spcPts val="600"/>
              </a:spcBef>
              <a:buFont typeface="Arial" panose="020B0604020202020204" pitchFamily="34" charset="0"/>
              <a:buChar char="•"/>
            </a:pPr>
            <a:r>
              <a:rPr lang="es-ES" sz="1400" dirty="0">
                <a:latin typeface="Verdana"/>
                <a:cs typeface="Verdana"/>
              </a:rPr>
              <a:t>Idiomas requeridos Español y se espera que la habilidad general en inglés sea de al menos el nivel B2.</a:t>
            </a:r>
          </a:p>
          <a:p>
            <a:pPr marL="12700" algn="just">
              <a:spcBef>
                <a:spcPts val="600"/>
              </a:spcBef>
            </a:pPr>
            <a:endParaRPr lang="es-ES" sz="400" dirty="0">
              <a:latin typeface="Verdana"/>
              <a:cs typeface="Verdana"/>
            </a:endParaRPr>
          </a:p>
          <a:p>
            <a:pPr marL="12700" algn="just">
              <a:spcBef>
                <a:spcPts val="600"/>
              </a:spcBef>
            </a:pPr>
            <a:r>
              <a:rPr lang="es-CO" sz="2000" b="1" dirty="0">
                <a:solidFill>
                  <a:srgbClr val="FFFFFF"/>
                </a:solidFill>
                <a:latin typeface="Verdana"/>
                <a:cs typeface="Verdana"/>
              </a:rPr>
              <a:t>¿Cómo aplicar?</a:t>
            </a:r>
          </a:p>
          <a:p>
            <a:pPr marL="12700" marR="186692"/>
            <a:endParaRPr lang="es-CO" sz="1400" spc="-5" dirty="0">
              <a:latin typeface="Verdana"/>
              <a:cs typeface="Verdana"/>
            </a:endParaRPr>
          </a:p>
          <a:p>
            <a:pPr marL="12700" marR="186692" algn="just"/>
            <a:r>
              <a:rPr lang="es-CO" sz="1400" dirty="0">
                <a:latin typeface="Verdana"/>
                <a:cs typeface="Verdana"/>
              </a:rPr>
              <a:t>Por favor realiza tu aplicación a través de </a:t>
            </a:r>
            <a:r>
              <a:rPr lang="es-CO" sz="1400" dirty="0">
                <a:latin typeface="Verdana"/>
                <a:cs typeface="Verdana"/>
                <a:hlinkClick r:id="rId5"/>
              </a:rPr>
              <a:t>este enlace</a:t>
            </a:r>
            <a:r>
              <a:rPr lang="es-CO" sz="1400" dirty="0">
                <a:latin typeface="Verdana"/>
                <a:cs typeface="Verdana"/>
              </a:rPr>
              <a:t>, siguiendo las indicaciones. </a:t>
            </a:r>
          </a:p>
          <a:p>
            <a:pPr marL="12700" marR="186692" algn="just"/>
            <a:r>
              <a:rPr lang="es-ES" sz="1400" dirty="0">
                <a:latin typeface="Verdana"/>
                <a:cs typeface="Verdana"/>
              </a:rPr>
              <a:t>Más convocatorias de ACNUR Colombia en </a:t>
            </a:r>
            <a:r>
              <a:rPr lang="es-ES" sz="1400" dirty="0">
                <a:latin typeface="Verdana"/>
                <a:cs typeface="Verdana"/>
                <a:hlinkClick r:id="rId4"/>
              </a:rPr>
              <a:t>este enlace.</a:t>
            </a:r>
            <a:endParaRPr lang="es-CO" sz="1400" dirty="0">
              <a:latin typeface="Verdana"/>
              <a:cs typeface="Verdana"/>
            </a:endParaRPr>
          </a:p>
        </p:txBody>
      </p:sp>
      <p:sp>
        <p:nvSpPr>
          <p:cNvPr id="3" name="Rectángulo 2">
            <a:extLst>
              <a:ext uri="{FF2B5EF4-FFF2-40B4-BE49-F238E27FC236}">
                <a16:creationId xmlns:a16="http://schemas.microsoft.com/office/drawing/2014/main" id="{F1632EA6-E81C-7439-D585-CC4CBA557B2F}"/>
              </a:ext>
            </a:extLst>
          </p:cNvPr>
          <p:cNvSpPr/>
          <p:nvPr/>
        </p:nvSpPr>
        <p:spPr>
          <a:xfrm>
            <a:off x="0" y="274086"/>
            <a:ext cx="4249316" cy="65082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s-CO" dirty="0"/>
          </a:p>
        </p:txBody>
      </p:sp>
      <p:pic>
        <p:nvPicPr>
          <p:cNvPr id="4" name="Imagen 3" descr="Imagen en blanco y negro&#10;&#10;Descripción generada automáticamente con confianza baja">
            <a:extLst>
              <a:ext uri="{FF2B5EF4-FFF2-40B4-BE49-F238E27FC236}">
                <a16:creationId xmlns:a16="http://schemas.microsoft.com/office/drawing/2014/main" id="{9CFAAB75-C4FB-8124-A815-576775A46E0E}"/>
              </a:ext>
            </a:extLst>
          </p:cNvPr>
          <p:cNvPicPr>
            <a:picLocks noChangeAspect="1"/>
          </p:cNvPicPr>
          <p:nvPr/>
        </p:nvPicPr>
        <p:blipFill>
          <a:blip r:embed="rId6"/>
          <a:stretch>
            <a:fillRect/>
          </a:stretch>
        </p:blipFill>
        <p:spPr>
          <a:xfrm>
            <a:off x="0" y="226460"/>
            <a:ext cx="4249316" cy="739991"/>
          </a:xfrm>
          <a:prstGeom prst="rect">
            <a:avLst/>
          </a:prstGeom>
        </p:spPr>
      </p:pic>
      <p:pic>
        <p:nvPicPr>
          <p:cNvPr id="1026" name="Picture 2" descr="ODS 17: Alianzas para lograr los objetivos">
            <a:extLst>
              <a:ext uri="{FF2B5EF4-FFF2-40B4-BE49-F238E27FC236}">
                <a16:creationId xmlns:a16="http://schemas.microsoft.com/office/drawing/2014/main" id="{E5C2474F-E628-750F-1536-D765B626BED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64511" y="15842482"/>
            <a:ext cx="1159032" cy="1159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70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Patrón de fondo&#10;&#10;Descripción generada automáticamente con confianza media">
            <a:extLst>
              <a:ext uri="{FF2B5EF4-FFF2-40B4-BE49-F238E27FC236}">
                <a16:creationId xmlns:a16="http://schemas.microsoft.com/office/drawing/2014/main" id="{43F2F4E6-0608-C04C-BF2C-663C47365D16}"/>
              </a:ext>
            </a:extLst>
          </p:cNvPr>
          <p:cNvPicPr>
            <a:picLocks noChangeAspect="1"/>
          </p:cNvPicPr>
          <p:nvPr/>
        </p:nvPicPr>
        <p:blipFill>
          <a:blip r:embed="rId2"/>
          <a:stretch>
            <a:fillRect/>
          </a:stretch>
        </p:blipFill>
        <p:spPr>
          <a:xfrm>
            <a:off x="0" y="-24691"/>
            <a:ext cx="9750179" cy="17329319"/>
          </a:xfrm>
          <a:prstGeom prst="rect">
            <a:avLst/>
          </a:prstGeom>
        </p:spPr>
      </p:pic>
      <p:sp>
        <p:nvSpPr>
          <p:cNvPr id="6" name="object 2">
            <a:extLst>
              <a:ext uri="{FF2B5EF4-FFF2-40B4-BE49-F238E27FC236}">
                <a16:creationId xmlns:a16="http://schemas.microsoft.com/office/drawing/2014/main" id="{D56BE8F6-035D-2C4A-88B7-FD6E4D898C04}"/>
              </a:ext>
            </a:extLst>
          </p:cNvPr>
          <p:cNvSpPr txBox="1"/>
          <p:nvPr/>
        </p:nvSpPr>
        <p:spPr>
          <a:xfrm>
            <a:off x="995556" y="3998316"/>
            <a:ext cx="7759065" cy="702756"/>
          </a:xfrm>
          <a:prstGeom prst="rect">
            <a:avLst/>
          </a:prstGeom>
        </p:spPr>
        <p:txBody>
          <a:bodyPr vert="horz" wrap="square" lIns="0" tIns="12700" rIns="0" bIns="0" rtlCol="0">
            <a:spAutoFit/>
          </a:bodyPr>
          <a:lstStyle/>
          <a:p>
            <a:pPr marL="12700" algn="ctr">
              <a:spcBef>
                <a:spcPts val="100"/>
              </a:spcBef>
            </a:pPr>
            <a:r>
              <a:rPr lang="es-ES" sz="2200" b="1" dirty="0">
                <a:solidFill>
                  <a:srgbClr val="EDC447"/>
                </a:solidFill>
                <a:latin typeface="Verdana"/>
                <a:cs typeface="Verdana"/>
              </a:rPr>
              <a:t>Consultoría para Estudio de Medios de Vida </a:t>
            </a:r>
          </a:p>
          <a:p>
            <a:pPr marL="12700" algn="ctr">
              <a:spcBef>
                <a:spcPts val="100"/>
              </a:spcBef>
            </a:pPr>
            <a:r>
              <a:rPr lang="es-ES" sz="2200" b="1" dirty="0">
                <a:solidFill>
                  <a:srgbClr val="EDC447"/>
                </a:solidFill>
                <a:latin typeface="Verdana"/>
                <a:cs typeface="Verdana"/>
              </a:rPr>
              <a:t>de personas migrantes en EE.UU.</a:t>
            </a:r>
            <a:endParaRPr sz="2200" dirty="0">
              <a:latin typeface="Verdana"/>
              <a:cs typeface="Verdana"/>
            </a:endParaRPr>
          </a:p>
        </p:txBody>
      </p:sp>
      <p:sp>
        <p:nvSpPr>
          <p:cNvPr id="13" name="Rectangle 5">
            <a:extLst>
              <a:ext uri="{FF2B5EF4-FFF2-40B4-BE49-F238E27FC236}">
                <a16:creationId xmlns:a16="http://schemas.microsoft.com/office/drawing/2014/main" id="{D63C8F98-5D84-E44D-8E8D-8E0A8136A05D}"/>
              </a:ext>
            </a:extLst>
          </p:cNvPr>
          <p:cNvSpPr/>
          <p:nvPr/>
        </p:nvSpPr>
        <p:spPr>
          <a:xfrm>
            <a:off x="0" y="11153451"/>
            <a:ext cx="4762500" cy="437042"/>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14" name="Rectangle 4">
            <a:extLst>
              <a:ext uri="{FF2B5EF4-FFF2-40B4-BE49-F238E27FC236}">
                <a16:creationId xmlns:a16="http://schemas.microsoft.com/office/drawing/2014/main" id="{649155BB-13A6-9C43-95D4-2DEFC0176BF1}"/>
              </a:ext>
            </a:extLst>
          </p:cNvPr>
          <p:cNvSpPr/>
          <p:nvPr/>
        </p:nvSpPr>
        <p:spPr>
          <a:xfrm>
            <a:off x="0" y="7792085"/>
            <a:ext cx="4042611" cy="437042"/>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17" name="Rectangle 11">
            <a:extLst>
              <a:ext uri="{FF2B5EF4-FFF2-40B4-BE49-F238E27FC236}">
                <a16:creationId xmlns:a16="http://schemas.microsoft.com/office/drawing/2014/main" id="{45EE1870-2AF5-B14C-BB8D-23EB00E84E60}"/>
              </a:ext>
            </a:extLst>
          </p:cNvPr>
          <p:cNvSpPr/>
          <p:nvPr/>
        </p:nvSpPr>
        <p:spPr>
          <a:xfrm>
            <a:off x="-55984" y="16109566"/>
            <a:ext cx="4305300" cy="760003"/>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pic>
        <p:nvPicPr>
          <p:cNvPr id="16" name="Picture 4" descr="Desarrollo Sostenible – United Nations Sustainable Development Sites">
            <a:extLst>
              <a:ext uri="{FF2B5EF4-FFF2-40B4-BE49-F238E27FC236}">
                <a16:creationId xmlns:a16="http://schemas.microsoft.com/office/drawing/2014/main" id="{C879C3A1-03C5-734F-83DD-69117CC0411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19900" y="15878969"/>
            <a:ext cx="1116434" cy="111643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12">
            <a:extLst>
              <a:ext uri="{FF2B5EF4-FFF2-40B4-BE49-F238E27FC236}">
                <a16:creationId xmlns:a16="http://schemas.microsoft.com/office/drawing/2014/main" id="{A25D59B9-9DE0-E144-8587-26965A87F948}"/>
              </a:ext>
            </a:extLst>
          </p:cNvPr>
          <p:cNvSpPr/>
          <p:nvPr/>
        </p:nvSpPr>
        <p:spPr>
          <a:xfrm>
            <a:off x="434133" y="16159990"/>
            <a:ext cx="4762500" cy="659155"/>
          </a:xfrm>
          <a:prstGeom prst="rect">
            <a:avLst/>
          </a:prstGeom>
        </p:spPr>
        <p:txBody>
          <a:bodyPr>
            <a:spAutoFit/>
          </a:bodyPr>
          <a:lstStyle/>
          <a:p>
            <a:pPr marL="12700" marR="307978">
              <a:spcBef>
                <a:spcPts val="100"/>
              </a:spcBef>
            </a:pPr>
            <a:r>
              <a:rPr lang="es-ES" dirty="0">
                <a:solidFill>
                  <a:srgbClr val="FFC000"/>
                </a:solidFill>
              </a:rPr>
              <a:t>Fecha de cierre: </a:t>
            </a:r>
            <a:r>
              <a:rPr lang="es-ES" b="1" dirty="0">
                <a:solidFill>
                  <a:srgbClr val="FFC000"/>
                </a:solidFill>
              </a:rPr>
              <a:t>Noviembre 30 de 2023</a:t>
            </a:r>
          </a:p>
          <a:p>
            <a:pPr marL="12700" marR="307978" algn="just">
              <a:spcBef>
                <a:spcPts val="100"/>
              </a:spcBef>
            </a:pPr>
            <a:r>
              <a:rPr lang="es-ES" dirty="0">
                <a:solidFill>
                  <a:srgbClr val="FFC000"/>
                </a:solidFill>
              </a:rPr>
              <a:t>Términos y condiciones </a:t>
            </a:r>
            <a:r>
              <a:rPr lang="es-ES" dirty="0">
                <a:solidFill>
                  <a:srgbClr val="FFC000"/>
                </a:solidFill>
                <a:hlinkClick r:id="rId4">
                  <a:extLst>
                    <a:ext uri="{A12FA001-AC4F-418D-AE19-62706E023703}">
                      <ahyp:hlinkClr xmlns:ahyp="http://schemas.microsoft.com/office/drawing/2018/hyperlinkcolor" val="tx"/>
                    </a:ext>
                  </a:extLst>
                </a:hlinkClick>
              </a:rPr>
              <a:t>AQUÍ</a:t>
            </a:r>
            <a:endParaRPr lang="es-ES" kern="0" dirty="0">
              <a:solidFill>
                <a:srgbClr val="FFC000"/>
              </a:solidFill>
              <a:latin typeface="Verdana"/>
              <a:cs typeface="Verdana"/>
            </a:endParaRPr>
          </a:p>
        </p:txBody>
      </p:sp>
      <p:sp>
        <p:nvSpPr>
          <p:cNvPr id="2" name="Rectangle 5">
            <a:extLst>
              <a:ext uri="{FF2B5EF4-FFF2-40B4-BE49-F238E27FC236}">
                <a16:creationId xmlns:a16="http://schemas.microsoft.com/office/drawing/2014/main" id="{F6EF2527-9EB0-B039-9B32-40A1E6053A99}"/>
              </a:ext>
            </a:extLst>
          </p:cNvPr>
          <p:cNvSpPr/>
          <p:nvPr/>
        </p:nvSpPr>
        <p:spPr>
          <a:xfrm>
            <a:off x="0" y="14290191"/>
            <a:ext cx="3332747" cy="437042"/>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7" name="object 3">
            <a:extLst>
              <a:ext uri="{FF2B5EF4-FFF2-40B4-BE49-F238E27FC236}">
                <a16:creationId xmlns:a16="http://schemas.microsoft.com/office/drawing/2014/main" id="{94210359-9B5C-FE4B-A430-446C304819C4}"/>
              </a:ext>
            </a:extLst>
          </p:cNvPr>
          <p:cNvSpPr txBox="1"/>
          <p:nvPr/>
        </p:nvSpPr>
        <p:spPr>
          <a:xfrm>
            <a:off x="596902" y="4954918"/>
            <a:ext cx="8347709" cy="10856113"/>
          </a:xfrm>
          <a:prstGeom prst="rect">
            <a:avLst/>
          </a:prstGeom>
        </p:spPr>
        <p:txBody>
          <a:bodyPr vert="horz" wrap="square" lIns="0" tIns="12700" rIns="0" bIns="0" rtlCol="0">
            <a:spAutoFit/>
          </a:bodyPr>
          <a:lstStyle/>
          <a:p>
            <a:pPr marL="12700" marR="273052" algn="just">
              <a:lnSpc>
                <a:spcPct val="113100"/>
              </a:lnSpc>
              <a:spcBef>
                <a:spcPts val="100"/>
              </a:spcBef>
            </a:pPr>
            <a:r>
              <a:rPr lang="es-ES" sz="1400" spc="-5" dirty="0">
                <a:latin typeface="Verdana"/>
                <a:cs typeface="Verdana"/>
              </a:rPr>
              <a:t>Heartland Alliance International es una ONG sin ánimo de lucro que tiene 125 años de experiencia en el trabajo con comunidades vulnerables en Chicago. Heartland Alliance International fue creada con la misión de proveer servicios a comunidades vulnerables que viven, o han vivido, en situaciones de conflicto o violencia. Heartland Alliance trabaja para proveer sistemas de apoyo y protección que sean de alta calidad y sostenibles. </a:t>
            </a:r>
          </a:p>
          <a:p>
            <a:pPr marL="12700" marR="273052" algn="just">
              <a:lnSpc>
                <a:spcPct val="113100"/>
              </a:lnSpc>
              <a:spcBef>
                <a:spcPts val="100"/>
              </a:spcBef>
            </a:pPr>
            <a:r>
              <a:rPr lang="es-ES" sz="1400" spc="-5" dirty="0">
                <a:latin typeface="Verdana"/>
                <a:cs typeface="Verdana"/>
              </a:rPr>
              <a:t>La Consultoría busca realizar un estudio comparativo sobre el acceso a oportunidades de medios de vida de los migrantes venezolanos que logran llegar a EEUU y los migrantes que permanecen en Colombia. Este estudio deberá presentar los hallazgos diferenciados por niveles educativos, género y estatus migratorio de las personas. El-la consultora(a) externo(a) reportará al especialista en Medios de Vida de Heartland Alliance Internacional y a la gerencia del proyecto Pasos Para la Integración.</a:t>
            </a:r>
            <a:endParaRPr lang="es-ES" sz="400" spc="-5" dirty="0">
              <a:latin typeface="Verdana"/>
              <a:cs typeface="Verdana"/>
            </a:endParaRPr>
          </a:p>
          <a:p>
            <a:pPr marL="12700" marR="273052" algn="just">
              <a:lnSpc>
                <a:spcPct val="113100"/>
              </a:lnSpc>
              <a:spcBef>
                <a:spcPts val="100"/>
              </a:spcBef>
            </a:pPr>
            <a:endParaRPr lang="es-CO" sz="200" spc="-5" dirty="0">
              <a:latin typeface="Verdana"/>
              <a:cs typeface="Verdana"/>
            </a:endParaRPr>
          </a:p>
          <a:p>
            <a:pPr marL="12700">
              <a:spcBef>
                <a:spcPts val="1350"/>
              </a:spcBef>
            </a:pPr>
            <a:r>
              <a:rPr lang="es-CO" sz="2000" b="1" spc="-10" dirty="0">
                <a:solidFill>
                  <a:srgbClr val="FFFFFF"/>
                </a:solidFill>
                <a:latin typeface="Verdana"/>
                <a:cs typeface="Verdana"/>
              </a:rPr>
              <a:t>Objetivos Específicos </a:t>
            </a:r>
          </a:p>
          <a:p>
            <a:pPr marL="12700" algn="just">
              <a:spcBef>
                <a:spcPts val="600"/>
              </a:spcBef>
            </a:pPr>
            <a:endParaRPr lang="es-CO" sz="100" dirty="0">
              <a:latin typeface="Verdana"/>
              <a:cs typeface="Verdana"/>
            </a:endParaRPr>
          </a:p>
          <a:p>
            <a:pPr marL="298450" indent="-285750" algn="just">
              <a:spcBef>
                <a:spcPts val="600"/>
              </a:spcBef>
              <a:buFont typeface="Arial" panose="020B0604020202020204" pitchFamily="34" charset="0"/>
              <a:buChar char="•"/>
            </a:pPr>
            <a:r>
              <a:rPr lang="es-ES" sz="1400" dirty="0">
                <a:latin typeface="Verdana"/>
                <a:cs typeface="Verdana"/>
              </a:rPr>
              <a:t>Identificar las principales actividades económicas que realizan las personas migrantes venezolanas, una vez se establecen en EEUU y en Colombia.</a:t>
            </a:r>
          </a:p>
          <a:p>
            <a:pPr marL="298450" indent="-285750" algn="just">
              <a:spcBef>
                <a:spcPts val="600"/>
              </a:spcBef>
              <a:buFont typeface="Arial" panose="020B0604020202020204" pitchFamily="34" charset="0"/>
              <a:buChar char="•"/>
            </a:pPr>
            <a:r>
              <a:rPr lang="es-ES" sz="1400" dirty="0">
                <a:latin typeface="Verdana"/>
                <a:cs typeface="Verdana"/>
              </a:rPr>
              <a:t>Analizar el alcance que tienen los ingresos económicos devengados por las personas migrantes venezolanas sobre la satisfacción de necesidades básicas y sus proyectos de vida (bienestar económico)</a:t>
            </a:r>
          </a:p>
          <a:p>
            <a:pPr marL="298450" indent="-285750" algn="just">
              <a:spcBef>
                <a:spcPts val="600"/>
              </a:spcBef>
              <a:buFont typeface="Arial" panose="020B0604020202020204" pitchFamily="34" charset="0"/>
              <a:buChar char="•"/>
            </a:pPr>
            <a:r>
              <a:rPr lang="es-ES" sz="1400" dirty="0">
                <a:latin typeface="Verdana"/>
                <a:cs typeface="Verdana"/>
              </a:rPr>
              <a:t>Evidenciar las barreras y oportunidades que encuentra la población migrante venezolana para acceder a medios de vida en EEUU y en Colombia.</a:t>
            </a:r>
          </a:p>
          <a:p>
            <a:pPr marL="298450" indent="-285750" algn="just">
              <a:spcBef>
                <a:spcPts val="600"/>
              </a:spcBef>
              <a:buFont typeface="Arial" panose="020B0604020202020204" pitchFamily="34" charset="0"/>
              <a:buChar char="•"/>
            </a:pPr>
            <a:r>
              <a:rPr lang="es-ES" sz="1400" dirty="0">
                <a:latin typeface="Verdana"/>
                <a:cs typeface="Verdana"/>
              </a:rPr>
              <a:t>Hacer un análisis comparativo del poder adquisitivo de los ingresos de los migrantes en Colombia y en Estados Unidos con estatus migratorio regular.</a:t>
            </a:r>
          </a:p>
          <a:p>
            <a:pPr marL="298450" indent="-285750" algn="just">
              <a:spcBef>
                <a:spcPts val="600"/>
              </a:spcBef>
              <a:buFont typeface="Arial" panose="020B0604020202020204" pitchFamily="34" charset="0"/>
              <a:buChar char="•"/>
            </a:pPr>
            <a:r>
              <a:rPr lang="es-ES" sz="1400" dirty="0">
                <a:latin typeface="Verdana"/>
                <a:cs typeface="Verdana"/>
              </a:rPr>
              <a:t>Adelantar el análisis del costo/beneficio de la migración a Estados Unidos frente a la permanencia en Colombia.</a:t>
            </a:r>
          </a:p>
          <a:p>
            <a:pPr marL="12700" algn="just">
              <a:spcBef>
                <a:spcPts val="600"/>
              </a:spcBef>
            </a:pPr>
            <a:endParaRPr lang="es-ES" sz="300" dirty="0">
              <a:latin typeface="Verdana"/>
              <a:cs typeface="Verdana"/>
            </a:endParaRPr>
          </a:p>
          <a:p>
            <a:pPr marL="12700" algn="just">
              <a:spcBef>
                <a:spcPts val="600"/>
              </a:spcBef>
            </a:pPr>
            <a:r>
              <a:rPr lang="es-CO" sz="2000" b="1" dirty="0">
                <a:solidFill>
                  <a:srgbClr val="FFFFFF"/>
                </a:solidFill>
                <a:latin typeface="Verdana"/>
                <a:cs typeface="Verdana"/>
              </a:rPr>
              <a:t>Perfil - Requisitos</a:t>
            </a:r>
          </a:p>
          <a:p>
            <a:pPr marL="12700" algn="just">
              <a:spcBef>
                <a:spcPts val="600"/>
              </a:spcBef>
            </a:pPr>
            <a:endParaRPr lang="es-CO" sz="300" dirty="0">
              <a:latin typeface="Verdana"/>
              <a:cs typeface="Verdana"/>
            </a:endParaRPr>
          </a:p>
          <a:p>
            <a:pPr marL="298450" indent="-285750" algn="just">
              <a:spcBef>
                <a:spcPts val="600"/>
              </a:spcBef>
              <a:buFont typeface="Arial" panose="020B0604020202020204" pitchFamily="34" charset="0"/>
              <a:buChar char="•"/>
            </a:pPr>
            <a:r>
              <a:rPr lang="es-ES" sz="1400" dirty="0">
                <a:latin typeface="Verdana"/>
                <a:cs typeface="Verdana"/>
              </a:rPr>
              <a:t>Persona natural con experiencia mínima de cinco (5) años en investigación y/o consultorías (comprobada) de elaboración de informes técnicos de alta calidad.</a:t>
            </a:r>
          </a:p>
          <a:p>
            <a:pPr marL="298450" indent="-285750" algn="just">
              <a:spcBef>
                <a:spcPts val="600"/>
              </a:spcBef>
              <a:buFont typeface="Arial" panose="020B0604020202020204" pitchFamily="34" charset="0"/>
              <a:buChar char="•"/>
            </a:pPr>
            <a:r>
              <a:rPr lang="es-ES" sz="1400" dirty="0">
                <a:latin typeface="Verdana"/>
                <a:cs typeface="Verdana"/>
              </a:rPr>
              <a:t>Pregrado en ciencias sociales, administrativas y o económicas, preferiblemente con estudios de post – grado.</a:t>
            </a:r>
          </a:p>
          <a:p>
            <a:pPr marL="298450" indent="-285750" algn="just">
              <a:spcBef>
                <a:spcPts val="600"/>
              </a:spcBef>
              <a:buFont typeface="Arial" panose="020B0604020202020204" pitchFamily="34" charset="0"/>
              <a:buChar char="•"/>
            </a:pPr>
            <a:r>
              <a:rPr lang="es-ES" sz="1400" dirty="0">
                <a:latin typeface="Verdana"/>
                <a:cs typeface="Verdana"/>
              </a:rPr>
              <a:t>Experiencia en realización de estudios macroeconómicos y/o socio económicos y experiencia laboral comprobada en medios de vida para población vulnerable</a:t>
            </a:r>
          </a:p>
          <a:p>
            <a:pPr marL="298450" indent="-285750" algn="just">
              <a:spcBef>
                <a:spcPts val="600"/>
              </a:spcBef>
              <a:buFont typeface="Arial" panose="020B0604020202020204" pitchFamily="34" charset="0"/>
              <a:buChar char="•"/>
            </a:pPr>
            <a:r>
              <a:rPr lang="es-ES" sz="1400" dirty="0">
                <a:latin typeface="Verdana"/>
                <a:cs typeface="Verdana"/>
              </a:rPr>
              <a:t>Experiencia en el abordaje del contexto de migración, se valorará la experiencia de trabajo directa con población migrante.</a:t>
            </a:r>
          </a:p>
          <a:p>
            <a:pPr marL="298450" indent="-285750" algn="just">
              <a:spcBef>
                <a:spcPts val="600"/>
              </a:spcBef>
              <a:buFont typeface="Arial" panose="020B0604020202020204" pitchFamily="34" charset="0"/>
              <a:buChar char="•"/>
            </a:pPr>
            <a:r>
              <a:rPr lang="es-ES" sz="1400" dirty="0">
                <a:latin typeface="Verdana"/>
                <a:cs typeface="Verdana"/>
              </a:rPr>
              <a:t>La consultoría se realizará en español, pero se valora un buen manejo del idioma inglés, por el contexto propio de la consultoría.</a:t>
            </a:r>
          </a:p>
          <a:p>
            <a:pPr marL="12700" algn="just">
              <a:spcBef>
                <a:spcPts val="600"/>
              </a:spcBef>
            </a:pPr>
            <a:endParaRPr lang="es-ES" sz="400" dirty="0">
              <a:latin typeface="Verdana"/>
              <a:cs typeface="Verdana"/>
            </a:endParaRPr>
          </a:p>
          <a:p>
            <a:pPr marL="12700" algn="just">
              <a:spcBef>
                <a:spcPts val="600"/>
              </a:spcBef>
            </a:pPr>
            <a:r>
              <a:rPr lang="es-CO" sz="2000" b="1" dirty="0">
                <a:solidFill>
                  <a:srgbClr val="FFFFFF"/>
                </a:solidFill>
                <a:latin typeface="Verdana"/>
                <a:cs typeface="Verdana"/>
              </a:rPr>
              <a:t>¿Cómo aplicar?</a:t>
            </a:r>
          </a:p>
          <a:p>
            <a:pPr marL="12700" marR="186692"/>
            <a:endParaRPr lang="es-CO" sz="1400" spc="-5" dirty="0">
              <a:latin typeface="Verdana"/>
              <a:cs typeface="Verdana"/>
            </a:endParaRPr>
          </a:p>
          <a:p>
            <a:pPr marL="12700" marR="186692" algn="just"/>
            <a:r>
              <a:rPr lang="es-CO" sz="1400" dirty="0">
                <a:latin typeface="Verdana"/>
                <a:cs typeface="Verdana"/>
              </a:rPr>
              <a:t>Por favor realiza tu aplicación a través de </a:t>
            </a:r>
            <a:r>
              <a:rPr lang="es-CO" sz="1400" dirty="0">
                <a:latin typeface="Verdana"/>
                <a:cs typeface="Verdana"/>
                <a:hlinkClick r:id="rId4"/>
              </a:rPr>
              <a:t>este enlace</a:t>
            </a:r>
            <a:r>
              <a:rPr lang="es-CO" sz="1400" dirty="0">
                <a:latin typeface="Verdana"/>
                <a:cs typeface="Verdana"/>
              </a:rPr>
              <a:t>, siguiendo las indicaciones requeridas en la plataforma. </a:t>
            </a:r>
            <a:r>
              <a:rPr lang="es-ES" sz="1400" dirty="0">
                <a:latin typeface="Verdana"/>
                <a:cs typeface="Verdana"/>
              </a:rPr>
              <a:t>El-la consultora(a) externo(a) prestará sus servicios de manera remota. Se valorará positivamente si su ubicación está en alguna de las siguientes zonas donde HAI tiene presencia: Pasto, Cali,  Barranquilla,   Bogotá, y Medellín.</a:t>
            </a:r>
            <a:endParaRPr lang="es-CO" sz="1400" dirty="0">
              <a:latin typeface="Verdana"/>
              <a:cs typeface="Verdana"/>
            </a:endParaRPr>
          </a:p>
        </p:txBody>
      </p:sp>
      <p:sp>
        <p:nvSpPr>
          <p:cNvPr id="3" name="Rectángulo 2">
            <a:extLst>
              <a:ext uri="{FF2B5EF4-FFF2-40B4-BE49-F238E27FC236}">
                <a16:creationId xmlns:a16="http://schemas.microsoft.com/office/drawing/2014/main" id="{F1632EA6-E81C-7439-D585-CC4CBA557B2F}"/>
              </a:ext>
            </a:extLst>
          </p:cNvPr>
          <p:cNvSpPr/>
          <p:nvPr/>
        </p:nvSpPr>
        <p:spPr>
          <a:xfrm>
            <a:off x="0" y="274086"/>
            <a:ext cx="4249316" cy="65082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s-CO" dirty="0"/>
          </a:p>
        </p:txBody>
      </p:sp>
      <p:pic>
        <p:nvPicPr>
          <p:cNvPr id="4" name="Imagen 3" descr="Imagen en blanco y negro&#10;&#10;Descripción generada automáticamente con confianza baja">
            <a:extLst>
              <a:ext uri="{FF2B5EF4-FFF2-40B4-BE49-F238E27FC236}">
                <a16:creationId xmlns:a16="http://schemas.microsoft.com/office/drawing/2014/main" id="{9CFAAB75-C4FB-8124-A815-576775A46E0E}"/>
              </a:ext>
            </a:extLst>
          </p:cNvPr>
          <p:cNvPicPr>
            <a:picLocks noChangeAspect="1"/>
          </p:cNvPicPr>
          <p:nvPr/>
        </p:nvPicPr>
        <p:blipFill>
          <a:blip r:embed="rId5"/>
          <a:stretch>
            <a:fillRect/>
          </a:stretch>
        </p:blipFill>
        <p:spPr>
          <a:xfrm>
            <a:off x="0" y="226460"/>
            <a:ext cx="4249316" cy="739991"/>
          </a:xfrm>
          <a:prstGeom prst="rect">
            <a:avLst/>
          </a:prstGeom>
        </p:spPr>
      </p:pic>
      <p:pic>
        <p:nvPicPr>
          <p:cNvPr id="5" name="Picture 2" descr="ODS 8: Trabajo decente y crecimiento económico">
            <a:extLst>
              <a:ext uri="{FF2B5EF4-FFF2-40B4-BE49-F238E27FC236}">
                <a16:creationId xmlns:a16="http://schemas.microsoft.com/office/drawing/2014/main" id="{69EE9BC8-16F9-5B42-98C6-7B6E7B211E5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99865" y="15861898"/>
            <a:ext cx="1163680" cy="1163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255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Patrón de fondo&#10;&#10;Descripción generada automáticamente con confianza media">
            <a:extLst>
              <a:ext uri="{FF2B5EF4-FFF2-40B4-BE49-F238E27FC236}">
                <a16:creationId xmlns:a16="http://schemas.microsoft.com/office/drawing/2014/main" id="{43F2F4E6-0608-C04C-BF2C-663C47365D16}"/>
              </a:ext>
            </a:extLst>
          </p:cNvPr>
          <p:cNvPicPr>
            <a:picLocks noChangeAspect="1"/>
          </p:cNvPicPr>
          <p:nvPr/>
        </p:nvPicPr>
        <p:blipFill>
          <a:blip r:embed="rId2"/>
          <a:stretch>
            <a:fillRect/>
          </a:stretch>
        </p:blipFill>
        <p:spPr>
          <a:xfrm>
            <a:off x="0" y="-24691"/>
            <a:ext cx="9750179" cy="17329319"/>
          </a:xfrm>
          <a:prstGeom prst="rect">
            <a:avLst/>
          </a:prstGeom>
        </p:spPr>
      </p:pic>
      <p:sp>
        <p:nvSpPr>
          <p:cNvPr id="6" name="object 2">
            <a:extLst>
              <a:ext uri="{FF2B5EF4-FFF2-40B4-BE49-F238E27FC236}">
                <a16:creationId xmlns:a16="http://schemas.microsoft.com/office/drawing/2014/main" id="{D56BE8F6-035D-2C4A-88B7-FD6E4D898C04}"/>
              </a:ext>
            </a:extLst>
          </p:cNvPr>
          <p:cNvSpPr txBox="1"/>
          <p:nvPr/>
        </p:nvSpPr>
        <p:spPr>
          <a:xfrm>
            <a:off x="995556" y="4087269"/>
            <a:ext cx="7759065" cy="351378"/>
          </a:xfrm>
          <a:prstGeom prst="rect">
            <a:avLst/>
          </a:prstGeom>
        </p:spPr>
        <p:txBody>
          <a:bodyPr vert="horz" wrap="square" lIns="0" tIns="12700" rIns="0" bIns="0" rtlCol="0">
            <a:spAutoFit/>
          </a:bodyPr>
          <a:lstStyle/>
          <a:p>
            <a:pPr marL="12700" algn="ctr">
              <a:spcBef>
                <a:spcPts val="100"/>
              </a:spcBef>
            </a:pPr>
            <a:r>
              <a:rPr lang="es-ES" sz="2200" b="1" dirty="0">
                <a:solidFill>
                  <a:srgbClr val="EDC447"/>
                </a:solidFill>
                <a:latin typeface="Verdana"/>
                <a:cs typeface="Verdana"/>
              </a:rPr>
              <a:t>Coordinación monitoreo y evaluación Consorcio </a:t>
            </a:r>
            <a:endParaRPr sz="2200" dirty="0">
              <a:latin typeface="Verdana"/>
              <a:cs typeface="Verdana"/>
            </a:endParaRPr>
          </a:p>
        </p:txBody>
      </p:sp>
      <p:sp>
        <p:nvSpPr>
          <p:cNvPr id="13" name="Rectangle 5">
            <a:extLst>
              <a:ext uri="{FF2B5EF4-FFF2-40B4-BE49-F238E27FC236}">
                <a16:creationId xmlns:a16="http://schemas.microsoft.com/office/drawing/2014/main" id="{D63C8F98-5D84-E44D-8E8D-8E0A8136A05D}"/>
              </a:ext>
            </a:extLst>
          </p:cNvPr>
          <p:cNvSpPr/>
          <p:nvPr/>
        </p:nvSpPr>
        <p:spPr>
          <a:xfrm>
            <a:off x="0" y="10431553"/>
            <a:ext cx="4762500" cy="369797"/>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14" name="Rectangle 4">
            <a:extLst>
              <a:ext uri="{FF2B5EF4-FFF2-40B4-BE49-F238E27FC236}">
                <a16:creationId xmlns:a16="http://schemas.microsoft.com/office/drawing/2014/main" id="{649155BB-13A6-9C43-95D4-2DEFC0176BF1}"/>
              </a:ext>
            </a:extLst>
          </p:cNvPr>
          <p:cNvSpPr/>
          <p:nvPr/>
        </p:nvSpPr>
        <p:spPr>
          <a:xfrm>
            <a:off x="0" y="7226597"/>
            <a:ext cx="4762500" cy="437042"/>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pic>
        <p:nvPicPr>
          <p:cNvPr id="15" name="Picture 2" descr="Materiales de comunicación – Desarrollo Sostenible">
            <a:extLst>
              <a:ext uri="{FF2B5EF4-FFF2-40B4-BE49-F238E27FC236}">
                <a16:creationId xmlns:a16="http://schemas.microsoft.com/office/drawing/2014/main" id="{141C85BF-56D2-6C4E-894D-3919AC7A76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3046" y="15885081"/>
            <a:ext cx="1116433" cy="1116433"/>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1">
            <a:extLst>
              <a:ext uri="{FF2B5EF4-FFF2-40B4-BE49-F238E27FC236}">
                <a16:creationId xmlns:a16="http://schemas.microsoft.com/office/drawing/2014/main" id="{45EE1870-2AF5-B14C-BB8D-23EB00E84E60}"/>
              </a:ext>
            </a:extLst>
          </p:cNvPr>
          <p:cNvSpPr/>
          <p:nvPr/>
        </p:nvSpPr>
        <p:spPr>
          <a:xfrm>
            <a:off x="-55984" y="16109566"/>
            <a:ext cx="4305300" cy="760003"/>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pic>
        <p:nvPicPr>
          <p:cNvPr id="16" name="Picture 4" descr="Desarrollo Sostenible – United Nations Sustainable Development Sites">
            <a:extLst>
              <a:ext uri="{FF2B5EF4-FFF2-40B4-BE49-F238E27FC236}">
                <a16:creationId xmlns:a16="http://schemas.microsoft.com/office/drawing/2014/main" id="{C879C3A1-03C5-734F-83DD-69117CC0411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19900" y="15878969"/>
            <a:ext cx="1116434" cy="111643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12">
            <a:extLst>
              <a:ext uri="{FF2B5EF4-FFF2-40B4-BE49-F238E27FC236}">
                <a16:creationId xmlns:a16="http://schemas.microsoft.com/office/drawing/2014/main" id="{A25D59B9-9DE0-E144-8587-26965A87F948}"/>
              </a:ext>
            </a:extLst>
          </p:cNvPr>
          <p:cNvSpPr/>
          <p:nvPr/>
        </p:nvSpPr>
        <p:spPr>
          <a:xfrm>
            <a:off x="434133" y="16159990"/>
            <a:ext cx="4762500" cy="659155"/>
          </a:xfrm>
          <a:prstGeom prst="rect">
            <a:avLst/>
          </a:prstGeom>
        </p:spPr>
        <p:txBody>
          <a:bodyPr>
            <a:spAutoFit/>
          </a:bodyPr>
          <a:lstStyle/>
          <a:p>
            <a:pPr marL="12700" marR="307978">
              <a:spcBef>
                <a:spcPts val="100"/>
              </a:spcBef>
            </a:pPr>
            <a:r>
              <a:rPr lang="es-ES" dirty="0">
                <a:solidFill>
                  <a:srgbClr val="FFC000"/>
                </a:solidFill>
              </a:rPr>
              <a:t>Fecha de cierre: </a:t>
            </a:r>
            <a:r>
              <a:rPr lang="es-ES" b="1" dirty="0">
                <a:solidFill>
                  <a:srgbClr val="FFC000"/>
                </a:solidFill>
              </a:rPr>
              <a:t>Diciembre 03 de 2023</a:t>
            </a:r>
          </a:p>
          <a:p>
            <a:pPr marL="12700" marR="307978" algn="just">
              <a:spcBef>
                <a:spcPts val="100"/>
              </a:spcBef>
            </a:pPr>
            <a:r>
              <a:rPr lang="es-ES" dirty="0">
                <a:solidFill>
                  <a:srgbClr val="FFC000"/>
                </a:solidFill>
              </a:rPr>
              <a:t>Términos y condiciones </a:t>
            </a:r>
            <a:r>
              <a:rPr lang="es-ES" dirty="0">
                <a:solidFill>
                  <a:srgbClr val="FFC000"/>
                </a:solidFill>
                <a:hlinkClick r:id="rId5">
                  <a:extLst>
                    <a:ext uri="{A12FA001-AC4F-418D-AE19-62706E023703}">
                      <ahyp:hlinkClr xmlns:ahyp="http://schemas.microsoft.com/office/drawing/2018/hyperlinkcolor" val="tx"/>
                    </a:ext>
                  </a:extLst>
                </a:hlinkClick>
              </a:rPr>
              <a:t>AQUÍ</a:t>
            </a:r>
            <a:endParaRPr lang="es-ES" kern="0" dirty="0">
              <a:solidFill>
                <a:srgbClr val="FFC000"/>
              </a:solidFill>
              <a:latin typeface="Verdana"/>
              <a:cs typeface="Verdana"/>
            </a:endParaRPr>
          </a:p>
        </p:txBody>
      </p:sp>
      <p:sp>
        <p:nvSpPr>
          <p:cNvPr id="2" name="Rectangle 5">
            <a:extLst>
              <a:ext uri="{FF2B5EF4-FFF2-40B4-BE49-F238E27FC236}">
                <a16:creationId xmlns:a16="http://schemas.microsoft.com/office/drawing/2014/main" id="{F6EF2527-9EB0-B039-9B32-40A1E6053A99}"/>
              </a:ext>
            </a:extLst>
          </p:cNvPr>
          <p:cNvSpPr/>
          <p:nvPr/>
        </p:nvSpPr>
        <p:spPr>
          <a:xfrm>
            <a:off x="0" y="13339699"/>
            <a:ext cx="3332747" cy="369797"/>
          </a:xfrm>
          <a:prstGeom prst="rect">
            <a:avLst/>
          </a:prstGeom>
          <a:solidFill>
            <a:srgbClr val="BE3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O"/>
          </a:p>
        </p:txBody>
      </p:sp>
      <p:sp>
        <p:nvSpPr>
          <p:cNvPr id="7" name="object 3">
            <a:extLst>
              <a:ext uri="{FF2B5EF4-FFF2-40B4-BE49-F238E27FC236}">
                <a16:creationId xmlns:a16="http://schemas.microsoft.com/office/drawing/2014/main" id="{94210359-9B5C-FE4B-A430-446C304819C4}"/>
              </a:ext>
            </a:extLst>
          </p:cNvPr>
          <p:cNvSpPr txBox="1"/>
          <p:nvPr/>
        </p:nvSpPr>
        <p:spPr>
          <a:xfrm>
            <a:off x="596902" y="4954918"/>
            <a:ext cx="8347709" cy="10729091"/>
          </a:xfrm>
          <a:prstGeom prst="rect">
            <a:avLst/>
          </a:prstGeom>
        </p:spPr>
        <p:txBody>
          <a:bodyPr vert="horz" wrap="square" lIns="0" tIns="12700" rIns="0" bIns="0" rtlCol="0">
            <a:spAutoFit/>
          </a:bodyPr>
          <a:lstStyle/>
          <a:p>
            <a:pPr marL="12700" marR="273052" algn="just">
              <a:lnSpc>
                <a:spcPct val="113100"/>
              </a:lnSpc>
              <a:spcBef>
                <a:spcPts val="100"/>
              </a:spcBef>
            </a:pPr>
            <a:r>
              <a:rPr lang="es-ES" sz="1400" spc="-5" dirty="0">
                <a:latin typeface="Verdana"/>
                <a:cs typeface="Verdana"/>
              </a:rPr>
              <a:t>El Consejo Noruego para los Refugiados, NRC es una organización humanitaria independiente que trabaja en crisis de más de 31 países, da ayuda de emergencia y a largo plazo a millones de personas. NRC es un empleador que promueve la igualdad de oportunidades y aspira a tener una plantilla diversa en términos de edad, sexo, etnia, nacionalidad y capacidad física. La Coordinación de Monitoreo y Evaluación tiene como responsabilidad liderar técnicamente los procesos de monitoreo y evaluación del Consorcio, para determinar los logros y aspectos de  mejora en el desarrollo de las acciones de respuesta humanitaria y recuperación temprana.</a:t>
            </a:r>
          </a:p>
          <a:p>
            <a:pPr marL="12700" marR="273052" algn="just">
              <a:lnSpc>
                <a:spcPct val="113100"/>
              </a:lnSpc>
              <a:spcBef>
                <a:spcPts val="100"/>
              </a:spcBef>
            </a:pPr>
            <a:endParaRPr lang="es-ES" sz="400" spc="-5" dirty="0">
              <a:latin typeface="Verdana"/>
              <a:cs typeface="Verdana"/>
            </a:endParaRPr>
          </a:p>
          <a:p>
            <a:pPr marL="12700" marR="273052" algn="just">
              <a:lnSpc>
                <a:spcPct val="113100"/>
              </a:lnSpc>
              <a:spcBef>
                <a:spcPts val="100"/>
              </a:spcBef>
            </a:pPr>
            <a:endParaRPr lang="es-ES" sz="400" spc="-5" dirty="0">
              <a:latin typeface="Verdana"/>
              <a:cs typeface="Verdana"/>
            </a:endParaRPr>
          </a:p>
          <a:p>
            <a:pPr marL="12700" marR="273052" algn="just">
              <a:lnSpc>
                <a:spcPct val="113100"/>
              </a:lnSpc>
              <a:spcBef>
                <a:spcPts val="100"/>
              </a:spcBef>
            </a:pPr>
            <a:endParaRPr lang="es-CO" sz="200" spc="-5" dirty="0">
              <a:latin typeface="Verdana"/>
              <a:cs typeface="Verdana"/>
            </a:endParaRPr>
          </a:p>
          <a:p>
            <a:pPr marL="12700">
              <a:spcBef>
                <a:spcPts val="1350"/>
              </a:spcBef>
            </a:pPr>
            <a:r>
              <a:rPr lang="es-CO" sz="2000" b="1" spc="-10" dirty="0">
                <a:solidFill>
                  <a:srgbClr val="FFFFFF"/>
                </a:solidFill>
                <a:latin typeface="Verdana"/>
                <a:cs typeface="Verdana"/>
              </a:rPr>
              <a:t>Requisitos Profesionales</a:t>
            </a:r>
          </a:p>
          <a:p>
            <a:pPr marL="12700" algn="just">
              <a:spcBef>
                <a:spcPts val="600"/>
              </a:spcBef>
            </a:pPr>
            <a:endParaRPr lang="es-CO" sz="100" dirty="0">
              <a:latin typeface="Verdana"/>
              <a:cs typeface="Verdana"/>
            </a:endParaRPr>
          </a:p>
          <a:p>
            <a:pPr marL="298450" indent="-285750" algn="just">
              <a:spcBef>
                <a:spcPts val="600"/>
              </a:spcBef>
              <a:buFont typeface="Arial" panose="020B0604020202020204" pitchFamily="34" charset="0"/>
              <a:buChar char="•"/>
            </a:pPr>
            <a:r>
              <a:rPr lang="es-ES" sz="1400" dirty="0">
                <a:latin typeface="Verdana"/>
                <a:cs typeface="Verdana"/>
              </a:rPr>
              <a:t>Profesional Universitario en ciencias sociales, ingenierías, o afines a la convocatoria, con posgrado en temas de evaluación de proyectos, gestión de la información, investigación.</a:t>
            </a:r>
          </a:p>
          <a:p>
            <a:pPr marL="298450" indent="-285750" algn="just">
              <a:spcBef>
                <a:spcPts val="600"/>
              </a:spcBef>
              <a:buFont typeface="Arial" panose="020B0604020202020204" pitchFamily="34" charset="0"/>
              <a:buChar char="•"/>
            </a:pPr>
            <a:r>
              <a:rPr lang="es-ES" sz="1400" dirty="0">
                <a:latin typeface="Verdana"/>
                <a:cs typeface="Verdana"/>
              </a:rPr>
              <a:t>Mínimo 3 años de experiencia de trabajo en funciones de coordinación de sistemas de monitoreo y evaluación en contexto humanitario y/o recuperación temprana. </a:t>
            </a:r>
          </a:p>
          <a:p>
            <a:pPr marL="298450" indent="-285750" algn="just">
              <a:spcBef>
                <a:spcPts val="600"/>
              </a:spcBef>
              <a:buFont typeface="Arial" panose="020B0604020202020204" pitchFamily="34" charset="0"/>
              <a:buChar char="•"/>
            </a:pPr>
            <a:r>
              <a:rPr lang="es-ES" sz="1400" dirty="0">
                <a:latin typeface="Verdana"/>
                <a:cs typeface="Verdana"/>
              </a:rPr>
              <a:t>Mínimo 3 años de experiencia en gestión de proyectos basada en resultados.</a:t>
            </a:r>
          </a:p>
          <a:p>
            <a:pPr marL="298450" indent="-285750" algn="just">
              <a:spcBef>
                <a:spcPts val="600"/>
              </a:spcBef>
              <a:buFont typeface="Arial" panose="020B0604020202020204" pitchFamily="34" charset="0"/>
              <a:buChar char="•"/>
            </a:pPr>
            <a:r>
              <a:rPr lang="es-ES" sz="1400" dirty="0">
                <a:latin typeface="Verdana"/>
                <a:cs typeface="Verdana"/>
              </a:rPr>
              <a:t>Experiencia previa de trabajo en contextos complejos y con población víctima del conflicto en Colombia. </a:t>
            </a:r>
          </a:p>
          <a:p>
            <a:pPr marL="298450" indent="-285750" algn="just">
              <a:spcBef>
                <a:spcPts val="600"/>
              </a:spcBef>
              <a:buFont typeface="Arial" panose="020B0604020202020204" pitchFamily="34" charset="0"/>
              <a:buChar char="•"/>
            </a:pPr>
            <a:r>
              <a:rPr lang="es-ES" sz="1400" dirty="0">
                <a:latin typeface="Verdana"/>
                <a:cs typeface="Verdana"/>
              </a:rPr>
              <a:t>Resultados previos documentados en cargos de responsabilidad similar a la de esta convocatoria. </a:t>
            </a:r>
          </a:p>
          <a:p>
            <a:pPr marL="298450" indent="-285750" algn="just">
              <a:spcBef>
                <a:spcPts val="600"/>
              </a:spcBef>
              <a:buFont typeface="Arial" panose="020B0604020202020204" pitchFamily="34" charset="0"/>
              <a:buChar char="•"/>
            </a:pPr>
            <a:r>
              <a:rPr lang="es-ES" sz="1400" dirty="0">
                <a:latin typeface="Verdana"/>
                <a:cs typeface="Verdana"/>
              </a:rPr>
              <a:t>Fluidez escrita y verbal en idioma inglés. </a:t>
            </a:r>
            <a:endParaRPr sz="200" dirty="0">
              <a:latin typeface="Verdana"/>
              <a:cs typeface="Verdana"/>
            </a:endParaRPr>
          </a:p>
          <a:p>
            <a:pPr marL="12700">
              <a:spcBef>
                <a:spcPts val="1355"/>
              </a:spcBef>
            </a:pPr>
            <a:r>
              <a:rPr lang="es-CO" sz="2000" b="1" dirty="0">
                <a:solidFill>
                  <a:srgbClr val="FFFFFF"/>
                </a:solidFill>
                <a:latin typeface="Verdana"/>
                <a:cs typeface="Verdana"/>
              </a:rPr>
              <a:t>Actividades principales</a:t>
            </a:r>
          </a:p>
          <a:p>
            <a:pPr marL="12700" algn="just">
              <a:spcBef>
                <a:spcPts val="600"/>
              </a:spcBef>
            </a:pPr>
            <a:endParaRPr lang="es-CO" sz="300" dirty="0">
              <a:latin typeface="Verdana"/>
              <a:cs typeface="Verdana"/>
            </a:endParaRPr>
          </a:p>
          <a:p>
            <a:pPr marL="298450" indent="-285750" algn="just">
              <a:spcBef>
                <a:spcPts val="600"/>
              </a:spcBef>
              <a:buFont typeface="Arial" panose="020B0604020202020204" pitchFamily="34" charset="0"/>
              <a:buChar char="•"/>
            </a:pPr>
            <a:r>
              <a:rPr lang="es-ES" sz="1400" dirty="0">
                <a:latin typeface="Verdana"/>
                <a:cs typeface="Verdana"/>
              </a:rPr>
              <a:t>Asegurar el cumplimiento de las políticas, herramientas, manuales y directrices del NRC. </a:t>
            </a:r>
          </a:p>
          <a:p>
            <a:pPr marL="298450" indent="-285750" algn="just">
              <a:spcBef>
                <a:spcPts val="600"/>
              </a:spcBef>
              <a:buFont typeface="Arial" panose="020B0604020202020204" pitchFamily="34" charset="0"/>
              <a:buChar char="•"/>
            </a:pPr>
            <a:r>
              <a:rPr lang="es-ES" sz="1400" dirty="0">
                <a:latin typeface="Verdana"/>
                <a:cs typeface="Verdana"/>
              </a:rPr>
              <a:t>Asegurar el cumplimiento de las herramientas y directrices del Consorcio</a:t>
            </a:r>
          </a:p>
          <a:p>
            <a:pPr marL="298450" indent="-285750" algn="just">
              <a:spcBef>
                <a:spcPts val="600"/>
              </a:spcBef>
              <a:buFont typeface="Arial" panose="020B0604020202020204" pitchFamily="34" charset="0"/>
              <a:buChar char="•"/>
            </a:pPr>
            <a:r>
              <a:rPr lang="es-ES" sz="1400" dirty="0">
                <a:latin typeface="Verdana"/>
                <a:cs typeface="Verdana"/>
              </a:rPr>
              <a:t>Construir y desarrollar la estrategia y herramientas de monitoreo y evaluación del Consorcio. </a:t>
            </a:r>
          </a:p>
          <a:p>
            <a:pPr marL="298450" indent="-285750" algn="just">
              <a:spcBef>
                <a:spcPts val="600"/>
              </a:spcBef>
              <a:buFont typeface="Arial" panose="020B0604020202020204" pitchFamily="34" charset="0"/>
              <a:buChar char="•"/>
            </a:pPr>
            <a:r>
              <a:rPr lang="es-ES" sz="1400" dirty="0">
                <a:latin typeface="Verdana"/>
                <a:cs typeface="Verdana"/>
              </a:rPr>
              <a:t>Coordinar con los equipos de monitoreo de las Organizaciones Socias la implementación de la estrategia de monitoreo.</a:t>
            </a:r>
          </a:p>
          <a:p>
            <a:pPr marL="298450" indent="-285750" algn="just">
              <a:spcBef>
                <a:spcPts val="600"/>
              </a:spcBef>
              <a:buFont typeface="Arial" panose="020B0604020202020204" pitchFamily="34" charset="0"/>
              <a:buChar char="•"/>
            </a:pPr>
            <a:r>
              <a:rPr lang="es-ES" sz="1400" dirty="0">
                <a:latin typeface="Verdana"/>
                <a:cs typeface="Verdana"/>
              </a:rPr>
              <a:t>Preparar y desarrollar reportes de estado requeridos por la Gerencia del Consorcio. Asegurar el archivo adecuado de las fuentes de verificación de manera física y digital. Promover los derechos de los desplazados internos y en situación de confinamiento.</a:t>
            </a:r>
            <a:endParaRPr lang="es-CO" sz="200" dirty="0">
              <a:latin typeface="Verdana"/>
              <a:cs typeface="Verdana"/>
            </a:endParaRPr>
          </a:p>
          <a:p>
            <a:pPr marL="12700">
              <a:spcBef>
                <a:spcPts val="1355"/>
              </a:spcBef>
            </a:pPr>
            <a:r>
              <a:rPr lang="es-CO" sz="2000" b="1" dirty="0">
                <a:solidFill>
                  <a:srgbClr val="FFFFFF"/>
                </a:solidFill>
                <a:latin typeface="Verdana"/>
                <a:cs typeface="Verdana"/>
              </a:rPr>
              <a:t>¿Cómo aplicar?</a:t>
            </a:r>
          </a:p>
          <a:p>
            <a:pPr marL="12700" marR="186692"/>
            <a:endParaRPr lang="es-CO" sz="1400" spc="-5" dirty="0">
              <a:latin typeface="Verdana"/>
              <a:cs typeface="Verdana"/>
            </a:endParaRPr>
          </a:p>
          <a:p>
            <a:pPr marL="12700" marR="186692" algn="just"/>
            <a:r>
              <a:rPr lang="es-CO" sz="1400" dirty="0">
                <a:latin typeface="Verdana"/>
                <a:cs typeface="Verdana"/>
              </a:rPr>
              <a:t>Por favor realiza tu aplicación a través de </a:t>
            </a:r>
            <a:r>
              <a:rPr lang="es-CO" sz="1400" dirty="0">
                <a:latin typeface="Verdana"/>
                <a:cs typeface="Verdana"/>
                <a:hlinkClick r:id="rId5"/>
              </a:rPr>
              <a:t>este enlace</a:t>
            </a:r>
            <a:r>
              <a:rPr lang="es-CO" sz="1400" dirty="0">
                <a:latin typeface="Verdana"/>
                <a:cs typeface="Verdana"/>
              </a:rPr>
              <a:t>, siguiendo las indicaciones requeridas en la plataforma. Solo se considerarán las solicitudes completas que diligencien de forma completa la </a:t>
            </a:r>
            <a:r>
              <a:rPr lang="es-CO" sz="1400" dirty="0">
                <a:latin typeface="Verdana"/>
                <a:cs typeface="Verdana"/>
                <a:hlinkClick r:id="rId6"/>
              </a:rPr>
              <a:t>solicitud en línea.</a:t>
            </a:r>
            <a:r>
              <a:rPr lang="es-CO" sz="1400" dirty="0">
                <a:latin typeface="Verdana"/>
                <a:cs typeface="Verdana"/>
              </a:rPr>
              <a:t> </a:t>
            </a:r>
          </a:p>
          <a:p>
            <a:pPr marL="12700" marR="186692" algn="just"/>
            <a:r>
              <a:rPr lang="es-ES" sz="1400" dirty="0">
                <a:latin typeface="Verdana"/>
                <a:cs typeface="Verdana"/>
              </a:rPr>
              <a:t>El NRC puede revisar las solicitudes antes de la fecha límite anunciada, por lo que se anima a los candidatos interesados a que presenten su solicitud lo antes posible.</a:t>
            </a:r>
          </a:p>
          <a:p>
            <a:pPr marL="12700" marR="186692" algn="just"/>
            <a:r>
              <a:rPr lang="es-ES" sz="1400" dirty="0">
                <a:latin typeface="Verdana"/>
                <a:cs typeface="Verdana"/>
              </a:rPr>
              <a:t>Si tiene alguna pregunta o duda sobre la convocatoria, envíe un correo electrónico a </a:t>
            </a:r>
            <a:r>
              <a:rPr lang="es-ES" sz="1400" dirty="0">
                <a:latin typeface="Verdana"/>
                <a:cs typeface="Verdana"/>
                <a:hlinkClick r:id="rId7"/>
              </a:rPr>
              <a:t>co.application@nrc.no </a:t>
            </a:r>
            <a:r>
              <a:rPr lang="es-ES" sz="1400" dirty="0">
                <a:latin typeface="Verdana"/>
                <a:cs typeface="Verdana"/>
              </a:rPr>
              <a:t>no se aceptarán solicitudes por correo postal.</a:t>
            </a:r>
          </a:p>
          <a:p>
            <a:pPr marL="12700" marR="186692" algn="just"/>
            <a:r>
              <a:rPr lang="es-ES" sz="1400" dirty="0">
                <a:latin typeface="Verdana"/>
                <a:cs typeface="Verdana"/>
              </a:rPr>
              <a:t>Más convocatorias del NRC en </a:t>
            </a:r>
            <a:r>
              <a:rPr lang="es-ES" sz="1400" dirty="0">
                <a:latin typeface="Verdana"/>
                <a:cs typeface="Verdana"/>
                <a:hlinkClick r:id="rId8"/>
              </a:rPr>
              <a:t>este enlace</a:t>
            </a:r>
            <a:endParaRPr sz="1400" dirty="0">
              <a:latin typeface="Verdana"/>
              <a:cs typeface="Verdana"/>
            </a:endParaRPr>
          </a:p>
        </p:txBody>
      </p:sp>
      <p:sp>
        <p:nvSpPr>
          <p:cNvPr id="3" name="Rectángulo 2">
            <a:extLst>
              <a:ext uri="{FF2B5EF4-FFF2-40B4-BE49-F238E27FC236}">
                <a16:creationId xmlns:a16="http://schemas.microsoft.com/office/drawing/2014/main" id="{F1632EA6-E81C-7439-D585-CC4CBA557B2F}"/>
              </a:ext>
            </a:extLst>
          </p:cNvPr>
          <p:cNvSpPr/>
          <p:nvPr/>
        </p:nvSpPr>
        <p:spPr>
          <a:xfrm>
            <a:off x="0" y="274086"/>
            <a:ext cx="4249316" cy="65082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s-CO" dirty="0"/>
          </a:p>
        </p:txBody>
      </p:sp>
      <p:pic>
        <p:nvPicPr>
          <p:cNvPr id="4" name="Imagen 3" descr="Imagen en blanco y negro&#10;&#10;Descripción generada automáticamente con confianza baja">
            <a:extLst>
              <a:ext uri="{FF2B5EF4-FFF2-40B4-BE49-F238E27FC236}">
                <a16:creationId xmlns:a16="http://schemas.microsoft.com/office/drawing/2014/main" id="{9CFAAB75-C4FB-8124-A815-576775A46E0E}"/>
              </a:ext>
            </a:extLst>
          </p:cNvPr>
          <p:cNvPicPr>
            <a:picLocks noChangeAspect="1"/>
          </p:cNvPicPr>
          <p:nvPr/>
        </p:nvPicPr>
        <p:blipFill>
          <a:blip r:embed="rId9"/>
          <a:stretch>
            <a:fillRect/>
          </a:stretch>
        </p:blipFill>
        <p:spPr>
          <a:xfrm>
            <a:off x="0" y="226460"/>
            <a:ext cx="4249316" cy="739991"/>
          </a:xfrm>
          <a:prstGeom prst="rect">
            <a:avLst/>
          </a:prstGeom>
        </p:spPr>
      </p:pic>
    </p:spTree>
    <p:extLst>
      <p:ext uri="{BB962C8B-B14F-4D97-AF65-F5344CB8AC3E}">
        <p14:creationId xmlns:p14="http://schemas.microsoft.com/office/powerpoint/2010/main" val="177172419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5964d9f2-aeb6-48d9-a53d-7ab5cb1d07e8}" enabled="0" method="" siteId="{5964d9f2-aeb6-48d9-a53d-7ab5cb1d07e8}" removed="1"/>
</clbl:labelList>
</file>

<file path=docProps/app.xml><?xml version="1.0" encoding="utf-8"?>
<Properties xmlns="http://schemas.openxmlformats.org/officeDocument/2006/extended-properties" xmlns:vt="http://schemas.openxmlformats.org/officeDocument/2006/docPropsVTypes">
  <Template>Office Theme</Template>
  <TotalTime>145</TotalTime>
  <Words>1820</Words>
  <Application>Microsoft Office PowerPoint</Application>
  <PresentationFormat>Personalizado</PresentationFormat>
  <Paragraphs>106</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Verdana</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Paula Andrea Betancourth Arias</dc:creator>
  <cp:lastModifiedBy>Maritza Zabala Rodriguez</cp:lastModifiedBy>
  <cp:revision>6</cp:revision>
  <dcterms:created xsi:type="dcterms:W3CDTF">2021-07-14T17:15:22Z</dcterms:created>
  <dcterms:modified xsi:type="dcterms:W3CDTF">2023-11-16T22:49:46Z</dcterms:modified>
</cp:coreProperties>
</file>