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9" r:id="rId1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Hoja5!$A$1:$A$11</c:f>
              <c:strCache>
                <c:ptCount val="11"/>
                <c:pt idx="0">
                  <c:v>CARACOL RADIO</c:v>
                </c:pt>
                <c:pt idx="1">
                  <c:v>OLÍMPICA</c:v>
                </c:pt>
                <c:pt idx="2">
                  <c:v>RADIO CALIDAD CALI</c:v>
                </c:pt>
                <c:pt idx="3">
                  <c:v>RADIO GUATAPURI</c:v>
                </c:pt>
                <c:pt idx="4">
                  <c:v>RADIO UNO</c:v>
                </c:pt>
                <c:pt idx="5">
                  <c:v>RCN RADIO</c:v>
                </c:pt>
                <c:pt idx="6">
                  <c:v>RUMBA EST´REO</c:v>
                </c:pt>
                <c:pt idx="7">
                  <c:v>TROPICANA</c:v>
                </c:pt>
                <c:pt idx="8">
                  <c:v>OTRAS</c:v>
                </c:pt>
                <c:pt idx="9">
                  <c:v>NO ESCUCHA/NO UTILIZA / NINGUNA EMISORA</c:v>
                </c:pt>
                <c:pt idx="10">
                  <c:v>TOTAL RESPUESTAS</c:v>
                </c:pt>
              </c:strCache>
            </c:strRef>
          </c:cat>
          <c:val>
            <c:numRef>
              <c:f>Hoja5!$B$1:$B$11</c:f>
              <c:numCache>
                <c:formatCode>General</c:formatCode>
                <c:ptCount val="11"/>
                <c:pt idx="0">
                  <c:v>44</c:v>
                </c:pt>
                <c:pt idx="1">
                  <c:v>106</c:v>
                </c:pt>
                <c:pt idx="2">
                  <c:v>20</c:v>
                </c:pt>
                <c:pt idx="3">
                  <c:v>9</c:v>
                </c:pt>
                <c:pt idx="4">
                  <c:v>80</c:v>
                </c:pt>
                <c:pt idx="5">
                  <c:v>48</c:v>
                </c:pt>
                <c:pt idx="6">
                  <c:v>9</c:v>
                </c:pt>
                <c:pt idx="7">
                  <c:v>5</c:v>
                </c:pt>
                <c:pt idx="8">
                  <c:v>386</c:v>
                </c:pt>
                <c:pt idx="9">
                  <c:v>498</c:v>
                </c:pt>
                <c:pt idx="10">
                  <c:v>1205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5951280"/>
        <c:axId val="195950720"/>
      </c:barChart>
      <c:catAx>
        <c:axId val="195951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5950720"/>
        <c:crosses val="autoZero"/>
        <c:auto val="1"/>
        <c:lblAlgn val="ctr"/>
        <c:lblOffset val="100"/>
        <c:noMultiLvlLbl val="0"/>
      </c:catAx>
      <c:valAx>
        <c:axId val="195950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5951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6BDF-45C4-814D-A10C-CA4D576F0E48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4FBF-72C8-7A45-B33E-96C10879B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14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6BDF-45C4-814D-A10C-CA4D576F0E48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4FBF-72C8-7A45-B33E-96C10879B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324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6BDF-45C4-814D-A10C-CA4D576F0E48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4FBF-72C8-7A45-B33E-96C10879B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42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6BDF-45C4-814D-A10C-CA4D576F0E48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4FBF-72C8-7A45-B33E-96C10879B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19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6BDF-45C4-814D-A10C-CA4D576F0E48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4FBF-72C8-7A45-B33E-96C10879B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3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6BDF-45C4-814D-A10C-CA4D576F0E48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4FBF-72C8-7A45-B33E-96C10879B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527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6BDF-45C4-814D-A10C-CA4D576F0E48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4FBF-72C8-7A45-B33E-96C10879B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796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6BDF-45C4-814D-A10C-CA4D576F0E48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4FBF-72C8-7A45-B33E-96C10879B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06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6BDF-45C4-814D-A10C-CA4D576F0E48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4FBF-72C8-7A45-B33E-96C10879B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15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6BDF-45C4-814D-A10C-CA4D576F0E48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4FBF-72C8-7A45-B33E-96C10879B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40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6BDF-45C4-814D-A10C-CA4D576F0E48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4FBF-72C8-7A45-B33E-96C10879B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138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6BDF-45C4-814D-A10C-CA4D576F0E48}" type="datetimeFigureOut">
              <a:rPr lang="es-ES" smtClean="0"/>
              <a:t>27/12/2018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84FBF-72C8-7A45-B33E-96C10879BA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419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464300" y="0"/>
            <a:ext cx="2679699" cy="6858000"/>
          </a:xfrm>
          <a:prstGeom prst="rect">
            <a:avLst/>
          </a:prstGeom>
          <a:solidFill>
            <a:srgbClr val="E5ECF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601302" y="0"/>
            <a:ext cx="6542697" cy="6858000"/>
          </a:xfrm>
          <a:prstGeom prst="rect">
            <a:avLst/>
          </a:prstGeom>
          <a:solidFill>
            <a:srgbClr val="3371E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6542698" y="3897746"/>
            <a:ext cx="246025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chemeClr val="bg1"/>
                </a:solidFill>
                <a:latin typeface="Verdana"/>
                <a:cs typeface="Verdana"/>
              </a:rPr>
              <a:t>Encuesta </a:t>
            </a:r>
          </a:p>
          <a:p>
            <a:r>
              <a:rPr lang="es-CO" sz="3600" dirty="0" smtClean="0">
                <a:solidFill>
                  <a:schemeClr val="bg1"/>
                </a:solidFill>
                <a:latin typeface="Verdana"/>
                <a:cs typeface="Verdana"/>
              </a:rPr>
              <a:t>Bianual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585325" y="5410300"/>
            <a:ext cx="2010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bg1"/>
                </a:solidFill>
                <a:latin typeface="Verdana"/>
                <a:cs typeface="Verdana"/>
              </a:rPr>
              <a:t>DICIEMBRE 2018</a:t>
            </a:r>
          </a:p>
        </p:txBody>
      </p:sp>
      <p:pic>
        <p:nvPicPr>
          <p:cNvPr id="2" name="Imagen 1" descr="28072018-LUCC265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3" b="13260"/>
          <a:stretch/>
        </p:blipFill>
        <p:spPr>
          <a:xfrm>
            <a:off x="0" y="0"/>
            <a:ext cx="6464300" cy="6858000"/>
          </a:xfrm>
          <a:prstGeom prst="rect">
            <a:avLst/>
          </a:prstGeom>
        </p:spPr>
      </p:pic>
      <p:pic>
        <p:nvPicPr>
          <p:cNvPr id="8" name="Imagen 2" descr="1-0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4" b="5149"/>
          <a:stretch/>
        </p:blipFill>
        <p:spPr bwMode="auto">
          <a:xfrm>
            <a:off x="3982973" y="848212"/>
            <a:ext cx="4850570" cy="75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627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68290"/>
            <a:ext cx="9144000" cy="689710"/>
          </a:xfrm>
          <a:prstGeom prst="rect">
            <a:avLst/>
          </a:prstGeom>
          <a:solidFill>
            <a:srgbClr val="3371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2" descr="1-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4" b="5149"/>
          <a:stretch/>
        </p:blipFill>
        <p:spPr bwMode="auto">
          <a:xfrm>
            <a:off x="0" y="6314186"/>
            <a:ext cx="2846503" cy="4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27294" t="38078" r="34588" b="32339"/>
          <a:stretch/>
        </p:blipFill>
        <p:spPr>
          <a:xfrm>
            <a:off x="478016" y="2158329"/>
            <a:ext cx="8381390" cy="365891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554852" y="0"/>
            <a:ext cx="4589148" cy="2673424"/>
          </a:xfrm>
          <a:prstGeom prst="rect">
            <a:avLst/>
          </a:prstGeom>
          <a:solidFill>
            <a:srgbClr val="E5EC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4843450" y="819419"/>
            <a:ext cx="3929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3366FF"/>
                </a:solidFill>
                <a:latin typeface="Verdana"/>
                <a:cs typeface="Verdana"/>
              </a:rPr>
              <a:t>Si ud. Va a puntos o centros regionales de atención a víctimas, ¿encuentra información diferente a la entregada por los orientadores o las personas que atienden a las víctimas?</a:t>
            </a:r>
          </a:p>
        </p:txBody>
      </p:sp>
    </p:spTree>
    <p:extLst>
      <p:ext uri="{BB962C8B-B14F-4D97-AF65-F5344CB8AC3E}">
        <p14:creationId xmlns:p14="http://schemas.microsoft.com/office/powerpoint/2010/main" val="354977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17500" t="50000" r="46235" b="18627"/>
          <a:stretch/>
        </p:blipFill>
        <p:spPr>
          <a:xfrm>
            <a:off x="406243" y="1944309"/>
            <a:ext cx="8297217" cy="403757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6168290"/>
            <a:ext cx="9144000" cy="689710"/>
          </a:xfrm>
          <a:prstGeom prst="rect">
            <a:avLst/>
          </a:prstGeom>
          <a:solidFill>
            <a:srgbClr val="3371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2" descr="1-0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4" b="5149"/>
          <a:stretch/>
        </p:blipFill>
        <p:spPr bwMode="auto">
          <a:xfrm>
            <a:off x="0" y="6314186"/>
            <a:ext cx="2846503" cy="4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554852" y="0"/>
            <a:ext cx="4589148" cy="2304947"/>
          </a:xfrm>
          <a:prstGeom prst="rect">
            <a:avLst/>
          </a:prstGeom>
          <a:solidFill>
            <a:srgbClr val="E5EC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4843450" y="709660"/>
            <a:ext cx="37488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3366FF"/>
                </a:solidFill>
                <a:latin typeface="Verdana"/>
                <a:cs typeface="Verdana"/>
              </a:rPr>
              <a:t>En los últimos 30 días, ¿ha realizado trámites virtuales, o a través de un computador, en la Unidad para las Víctimas (Unidad en línea</a:t>
            </a:r>
            <a:r>
              <a:rPr lang="es-CO" sz="1600" dirty="0" smtClean="0">
                <a:solidFill>
                  <a:srgbClr val="3366FF"/>
                </a:solidFill>
                <a:latin typeface="Verdana"/>
                <a:cs typeface="Verdana"/>
              </a:rPr>
              <a:t>)?</a:t>
            </a:r>
            <a:endParaRPr lang="es-CO" sz="1600" dirty="0">
              <a:solidFill>
                <a:srgbClr val="3366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70981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68290"/>
            <a:ext cx="9144000" cy="689710"/>
          </a:xfrm>
          <a:prstGeom prst="rect">
            <a:avLst/>
          </a:prstGeom>
          <a:solidFill>
            <a:srgbClr val="3371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2" descr="1-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4" b="5149"/>
          <a:stretch/>
        </p:blipFill>
        <p:spPr bwMode="auto">
          <a:xfrm>
            <a:off x="0" y="6314186"/>
            <a:ext cx="2846503" cy="4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554852" y="0"/>
            <a:ext cx="4589148" cy="1591683"/>
          </a:xfrm>
          <a:prstGeom prst="rect">
            <a:avLst/>
          </a:prstGeom>
          <a:solidFill>
            <a:srgbClr val="E5EC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4843450" y="709660"/>
            <a:ext cx="37488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3366FF"/>
                </a:solidFill>
                <a:latin typeface="Verdana"/>
                <a:cs typeface="Verdana"/>
              </a:rPr>
              <a:t>¿Ud. qué emisora radial escucha en su región?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094588"/>
              </p:ext>
            </p:extLst>
          </p:nvPr>
        </p:nvGraphicFramePr>
        <p:xfrm>
          <a:off x="415567" y="1591683"/>
          <a:ext cx="6924675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6758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1737" t="1359" r="4350" b="1578"/>
          <a:stretch/>
        </p:blipFill>
        <p:spPr>
          <a:xfrm>
            <a:off x="932921" y="1552311"/>
            <a:ext cx="6303098" cy="4335495"/>
          </a:xfrm>
          <a:prstGeom prst="rect">
            <a:avLst/>
          </a:prstGeom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0" y="6168290"/>
            <a:ext cx="9144000" cy="689710"/>
          </a:xfrm>
          <a:prstGeom prst="rect">
            <a:avLst/>
          </a:prstGeom>
          <a:solidFill>
            <a:srgbClr val="3371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2" descr="1-0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4" b="5149"/>
          <a:stretch/>
        </p:blipFill>
        <p:spPr bwMode="auto">
          <a:xfrm>
            <a:off x="0" y="6314186"/>
            <a:ext cx="2846503" cy="4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554852" y="0"/>
            <a:ext cx="4589148" cy="1756150"/>
          </a:xfrm>
          <a:prstGeom prst="rect">
            <a:avLst/>
          </a:prstGeom>
          <a:solidFill>
            <a:srgbClr val="E5EC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4843450" y="811579"/>
            <a:ext cx="37488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3366FF"/>
                </a:solidFill>
                <a:latin typeface="Verdana"/>
                <a:cs typeface="Verdana"/>
              </a:rPr>
              <a:t>¿Tiene fácil acceso a internet en su lugar de residencia?</a:t>
            </a:r>
          </a:p>
        </p:txBody>
      </p:sp>
    </p:spTree>
    <p:extLst>
      <p:ext uri="{BB962C8B-B14F-4D97-AF65-F5344CB8AC3E}">
        <p14:creationId xmlns:p14="http://schemas.microsoft.com/office/powerpoint/2010/main" val="3641008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71E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7" name="CuadroTexto 3"/>
          <p:cNvSpPr txBox="1">
            <a:spLocks noChangeArrowheads="1"/>
          </p:cNvSpPr>
          <p:nvPr/>
        </p:nvSpPr>
        <p:spPr bwMode="auto">
          <a:xfrm>
            <a:off x="0" y="2424113"/>
            <a:ext cx="91440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s-CO" sz="9000" dirty="0">
                <a:solidFill>
                  <a:schemeClr val="bg1"/>
                </a:solidFill>
                <a:latin typeface="Verdana" charset="0"/>
              </a:rPr>
              <a:t>¡Gracias!</a:t>
            </a:r>
          </a:p>
          <a:p>
            <a:pPr eaLnBrk="1" hangingPunct="1"/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14423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68290"/>
            <a:ext cx="9144000" cy="689710"/>
          </a:xfrm>
          <a:prstGeom prst="rect">
            <a:avLst/>
          </a:prstGeom>
          <a:solidFill>
            <a:srgbClr val="3371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2" descr="1-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4" b="5149"/>
          <a:stretch/>
        </p:blipFill>
        <p:spPr bwMode="auto">
          <a:xfrm>
            <a:off x="0" y="6314186"/>
            <a:ext cx="2846503" cy="4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" descr="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5" y="836131"/>
            <a:ext cx="8563300" cy="486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3198588" y="836130"/>
            <a:ext cx="5945412" cy="810259"/>
          </a:xfrm>
          <a:prstGeom prst="rect">
            <a:avLst/>
          </a:prstGeom>
          <a:solidFill>
            <a:srgbClr val="E5EC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3521675" y="1019194"/>
            <a:ext cx="5556668" cy="41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3366FF"/>
                </a:solidFill>
                <a:latin typeface="Verdana"/>
                <a:cs typeface="Verdana"/>
              </a:rPr>
              <a:t>Reporte realización de la encuesta</a:t>
            </a:r>
            <a:endParaRPr lang="es-ES" sz="2000" dirty="0">
              <a:solidFill>
                <a:srgbClr val="3366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0569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91" y="302133"/>
            <a:ext cx="7114879" cy="562257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6168290"/>
            <a:ext cx="9144000" cy="689710"/>
          </a:xfrm>
          <a:prstGeom prst="rect">
            <a:avLst/>
          </a:prstGeom>
          <a:solidFill>
            <a:srgbClr val="3371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2" descr="1-0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4" b="5149"/>
          <a:stretch/>
        </p:blipFill>
        <p:spPr bwMode="auto">
          <a:xfrm>
            <a:off x="0" y="6314186"/>
            <a:ext cx="2846503" cy="4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553382" y="2265747"/>
            <a:ext cx="4590618" cy="1168153"/>
          </a:xfrm>
          <a:prstGeom prst="rect">
            <a:avLst/>
          </a:prstGeom>
          <a:solidFill>
            <a:srgbClr val="3371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4827770" y="2381619"/>
            <a:ext cx="3929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Verdana"/>
                <a:cs typeface="Verdana"/>
              </a:rPr>
              <a:t>Lugares de donde provienen las víctimas que contestaron la encuesta</a:t>
            </a:r>
            <a:endParaRPr lang="es-E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92278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7922"/>
            <a:ext cx="8549963" cy="525036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6168290"/>
            <a:ext cx="9144000" cy="689710"/>
          </a:xfrm>
          <a:prstGeom prst="rect">
            <a:avLst/>
          </a:prstGeom>
          <a:solidFill>
            <a:srgbClr val="3371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2" descr="1-0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4" b="5149"/>
          <a:stretch/>
        </p:blipFill>
        <p:spPr bwMode="auto">
          <a:xfrm>
            <a:off x="0" y="6314186"/>
            <a:ext cx="2846503" cy="4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4553382" y="224640"/>
            <a:ext cx="4590618" cy="935674"/>
          </a:xfrm>
          <a:prstGeom prst="rect">
            <a:avLst/>
          </a:prstGeom>
          <a:solidFill>
            <a:srgbClr val="3371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4827770" y="340511"/>
            <a:ext cx="3929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FFFFFF"/>
                </a:solidFill>
                <a:latin typeface="Verdana"/>
                <a:cs typeface="Verdana"/>
              </a:rPr>
              <a:t>Edades de las víctimas que contestaron la encuesta</a:t>
            </a:r>
            <a:endParaRPr lang="es-ES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98034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68290"/>
            <a:ext cx="9144000" cy="689710"/>
          </a:xfrm>
          <a:prstGeom prst="rect">
            <a:avLst/>
          </a:prstGeom>
          <a:solidFill>
            <a:srgbClr val="3371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2" descr="1-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4" b="5149"/>
          <a:stretch/>
        </p:blipFill>
        <p:spPr bwMode="auto">
          <a:xfrm>
            <a:off x="0" y="6314186"/>
            <a:ext cx="2846503" cy="4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15823" t="48588" r="40412" b="18941"/>
          <a:stretch/>
        </p:blipFill>
        <p:spPr>
          <a:xfrm>
            <a:off x="284260" y="2391186"/>
            <a:ext cx="8743094" cy="364883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554852" y="0"/>
            <a:ext cx="4589148" cy="2845903"/>
          </a:xfrm>
          <a:prstGeom prst="rect">
            <a:avLst/>
          </a:prstGeom>
          <a:solidFill>
            <a:srgbClr val="E5EC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4725855" y="387551"/>
            <a:ext cx="39291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3366FF"/>
                </a:solidFill>
                <a:latin typeface="Verdana"/>
                <a:cs typeface="Verdana"/>
              </a:rPr>
              <a:t>Cuando se encuentra realizando alguna consulta sobre su proceso, o cuando se refieren en medios de comunicación en noticias que tengan que ver con temas de víctimas del conflicto armado, con qué término quisiera que lo nombraran?</a:t>
            </a:r>
          </a:p>
        </p:txBody>
      </p:sp>
    </p:spTree>
    <p:extLst>
      <p:ext uri="{BB962C8B-B14F-4D97-AF65-F5344CB8AC3E}">
        <p14:creationId xmlns:p14="http://schemas.microsoft.com/office/powerpoint/2010/main" val="418154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68290"/>
            <a:ext cx="9144000" cy="689710"/>
          </a:xfrm>
          <a:prstGeom prst="rect">
            <a:avLst/>
          </a:prstGeom>
          <a:solidFill>
            <a:srgbClr val="3371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2" descr="1-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4" b="5149"/>
          <a:stretch/>
        </p:blipFill>
        <p:spPr bwMode="auto">
          <a:xfrm>
            <a:off x="0" y="6314186"/>
            <a:ext cx="2846503" cy="4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6000" t="41372" r="38294" b="26314"/>
          <a:stretch/>
        </p:blipFill>
        <p:spPr>
          <a:xfrm>
            <a:off x="157916" y="2461746"/>
            <a:ext cx="8828203" cy="351083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554852" y="0"/>
            <a:ext cx="4589148" cy="2845903"/>
          </a:xfrm>
          <a:prstGeom prst="rect">
            <a:avLst/>
          </a:prstGeom>
          <a:solidFill>
            <a:srgbClr val="E5EC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4843450" y="1304825"/>
            <a:ext cx="3929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3366FF"/>
                </a:solidFill>
                <a:latin typeface="Verdana"/>
                <a:cs typeface="Verdana"/>
              </a:rPr>
              <a:t>De estos medios de comunicación, cual es el que usualmente utiliza para informarse?</a:t>
            </a:r>
          </a:p>
        </p:txBody>
      </p:sp>
    </p:spTree>
    <p:extLst>
      <p:ext uri="{BB962C8B-B14F-4D97-AF65-F5344CB8AC3E}">
        <p14:creationId xmlns:p14="http://schemas.microsoft.com/office/powerpoint/2010/main" val="1476780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68290"/>
            <a:ext cx="9144000" cy="689710"/>
          </a:xfrm>
          <a:prstGeom prst="rect">
            <a:avLst/>
          </a:prstGeom>
          <a:solidFill>
            <a:srgbClr val="3371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2" descr="1-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4" b="5149"/>
          <a:stretch/>
        </p:blipFill>
        <p:spPr bwMode="auto">
          <a:xfrm>
            <a:off x="0" y="6314186"/>
            <a:ext cx="2846503" cy="4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15559" t="34157" r="41865" b="34314"/>
          <a:stretch/>
        </p:blipFill>
        <p:spPr>
          <a:xfrm>
            <a:off x="98045" y="2341820"/>
            <a:ext cx="8909741" cy="371138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554852" y="0"/>
            <a:ext cx="4589148" cy="2845903"/>
          </a:xfrm>
          <a:prstGeom prst="rect">
            <a:avLst/>
          </a:prstGeom>
          <a:solidFill>
            <a:srgbClr val="E5EC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4843450" y="1304825"/>
            <a:ext cx="3929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3366FF"/>
                </a:solidFill>
                <a:latin typeface="Verdana"/>
                <a:cs typeface="Verdana"/>
              </a:rPr>
              <a:t>¿Sabe usted que los trámites de la Unidad para las Víctimas son gratuitos?</a:t>
            </a:r>
          </a:p>
        </p:txBody>
      </p:sp>
    </p:spTree>
    <p:extLst>
      <p:ext uri="{BB962C8B-B14F-4D97-AF65-F5344CB8AC3E}">
        <p14:creationId xmlns:p14="http://schemas.microsoft.com/office/powerpoint/2010/main" val="3256373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6265" t="26627" r="38471" b="39177"/>
          <a:stretch/>
        </p:blipFill>
        <p:spPr>
          <a:xfrm>
            <a:off x="315077" y="2382043"/>
            <a:ext cx="8607105" cy="36576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6168290"/>
            <a:ext cx="9144000" cy="689710"/>
          </a:xfrm>
          <a:prstGeom prst="rect">
            <a:avLst/>
          </a:prstGeom>
          <a:solidFill>
            <a:srgbClr val="3371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2" descr="1-0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4" b="5149"/>
          <a:stretch/>
        </p:blipFill>
        <p:spPr bwMode="auto">
          <a:xfrm>
            <a:off x="0" y="6314186"/>
            <a:ext cx="2846503" cy="4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554852" y="0"/>
            <a:ext cx="4589148" cy="2845903"/>
          </a:xfrm>
          <a:prstGeom prst="rect">
            <a:avLst/>
          </a:prstGeom>
          <a:solidFill>
            <a:srgbClr val="E5EC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4843450" y="1304825"/>
            <a:ext cx="3929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3366FF"/>
                </a:solidFill>
                <a:latin typeface="Verdana"/>
                <a:cs typeface="Verdana"/>
              </a:rPr>
              <a:t>¿Conoce o ha escuchado sobre algún tipo de la campaña para prevenir el fraude en la Unidad para las Víctimas?</a:t>
            </a:r>
          </a:p>
        </p:txBody>
      </p:sp>
    </p:spTree>
    <p:extLst>
      <p:ext uri="{BB962C8B-B14F-4D97-AF65-F5344CB8AC3E}">
        <p14:creationId xmlns:p14="http://schemas.microsoft.com/office/powerpoint/2010/main" val="2857433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11059" t="32054" r="42971" b="29631"/>
          <a:stretch/>
        </p:blipFill>
        <p:spPr>
          <a:xfrm>
            <a:off x="268111" y="1948728"/>
            <a:ext cx="8259896" cy="407446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6168290"/>
            <a:ext cx="9144000" cy="689710"/>
          </a:xfrm>
          <a:prstGeom prst="rect">
            <a:avLst/>
          </a:prstGeom>
          <a:solidFill>
            <a:srgbClr val="3371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2" descr="1-0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4" b="5149"/>
          <a:stretch/>
        </p:blipFill>
        <p:spPr bwMode="auto">
          <a:xfrm>
            <a:off x="0" y="6314186"/>
            <a:ext cx="2846503" cy="4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554852" y="0"/>
            <a:ext cx="4589148" cy="2447945"/>
          </a:xfrm>
          <a:prstGeom prst="rect">
            <a:avLst/>
          </a:prstGeom>
          <a:solidFill>
            <a:srgbClr val="E5EC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4843450" y="865787"/>
            <a:ext cx="3929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3366FF"/>
                </a:solidFill>
                <a:latin typeface="Verdana"/>
                <a:cs typeface="Verdana"/>
              </a:rPr>
              <a:t>¿Cómo o a través de que medio/forma ud. obtiene la información de la Unidad Para las víctimas en su proceso como víctima del conflicto armado?</a:t>
            </a:r>
          </a:p>
        </p:txBody>
      </p:sp>
    </p:spTree>
    <p:extLst>
      <p:ext uri="{BB962C8B-B14F-4D97-AF65-F5344CB8AC3E}">
        <p14:creationId xmlns:p14="http://schemas.microsoft.com/office/powerpoint/2010/main" val="1552394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236</Words>
  <Application>Microsoft Office PowerPoint</Application>
  <PresentationFormat>Presentación en pantalla (4:3)</PresentationFormat>
  <Paragraphs>16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MS PGothic</vt:lpstr>
      <vt:lpstr>Arial</vt:lpstr>
      <vt:lpstr>Calibri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Unidad</dc:creator>
  <cp:lastModifiedBy>Edilma Rosa Granados Ramirez</cp:lastModifiedBy>
  <cp:revision>7</cp:revision>
  <dcterms:created xsi:type="dcterms:W3CDTF">2018-12-04T17:16:50Z</dcterms:created>
  <dcterms:modified xsi:type="dcterms:W3CDTF">2018-12-27T15:36:19Z</dcterms:modified>
</cp:coreProperties>
</file>