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45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30379A-4C55-42B4-9F0E-4BA2AD1F900E}" type="doc">
      <dgm:prSet loTypeId="urn:microsoft.com/office/officeart/2009/3/layout/StepUpProcess" loCatId="process" qsTypeId="urn:microsoft.com/office/officeart/2005/8/quickstyle/simple1" qsCatId="simple" csTypeId="urn:microsoft.com/office/officeart/2005/8/colors/accent2_4" csCatId="accent2" phldr="1"/>
      <dgm:spPr/>
      <dgm:t>
        <a:bodyPr/>
        <a:lstStyle/>
        <a:p>
          <a:endParaRPr lang="es-CO"/>
        </a:p>
      </dgm:t>
    </dgm:pt>
    <dgm:pt modelId="{DCF0CB67-06E2-4A8A-B19D-BA521DDFCB47}">
      <dgm:prSet phldrT="[Texto]"/>
      <dgm:spPr/>
      <dgm:t>
        <a:bodyPr/>
        <a:lstStyle/>
        <a:p>
          <a:pPr algn="ctr"/>
          <a:r>
            <a:rPr lang="es-CO" dirty="0" smtClean="0"/>
            <a:t>Prestar los primeros auxilios al accidentado</a:t>
          </a:r>
          <a:endParaRPr lang="es-CO" dirty="0"/>
        </a:p>
      </dgm:t>
    </dgm:pt>
    <dgm:pt modelId="{325BB2A2-B8EF-4985-B4A2-EF7B1086193C}" type="parTrans" cxnId="{BF979B93-2DAA-4634-8CD1-6C053AC4493E}">
      <dgm:prSet/>
      <dgm:spPr/>
      <dgm:t>
        <a:bodyPr/>
        <a:lstStyle/>
        <a:p>
          <a:endParaRPr lang="es-CO"/>
        </a:p>
      </dgm:t>
    </dgm:pt>
    <dgm:pt modelId="{A1DDA564-746C-4AE3-9858-8490248B050D}" type="sibTrans" cxnId="{BF979B93-2DAA-4634-8CD1-6C053AC4493E}">
      <dgm:prSet/>
      <dgm:spPr/>
      <dgm:t>
        <a:bodyPr/>
        <a:lstStyle/>
        <a:p>
          <a:endParaRPr lang="es-CO"/>
        </a:p>
      </dgm:t>
    </dgm:pt>
    <dgm:pt modelId="{1E5EF943-EC07-4EA8-A685-D02406229468}">
      <dgm:prSet phldrT="[Texto]"/>
      <dgm:spPr/>
      <dgm:t>
        <a:bodyPr/>
        <a:lstStyle/>
        <a:p>
          <a:pPr algn="ctr"/>
          <a:r>
            <a:rPr lang="es-CO" dirty="0" smtClean="0"/>
            <a:t>Reportar el AT llamando a la ARL Positiva #533 o 3307000</a:t>
          </a:r>
        </a:p>
        <a:p>
          <a:pPr algn="ctr"/>
          <a:r>
            <a:rPr lang="es-CO" dirty="0" smtClean="0"/>
            <a:t> (2 días hábiles)</a:t>
          </a:r>
          <a:endParaRPr lang="es-CO" dirty="0"/>
        </a:p>
      </dgm:t>
    </dgm:pt>
    <dgm:pt modelId="{4D46B024-DA71-4CDC-A353-BE3EDD60DB67}" type="parTrans" cxnId="{5EE15EB6-BF26-4C34-9513-5889E3F55515}">
      <dgm:prSet/>
      <dgm:spPr/>
      <dgm:t>
        <a:bodyPr/>
        <a:lstStyle/>
        <a:p>
          <a:endParaRPr lang="es-CO"/>
        </a:p>
      </dgm:t>
    </dgm:pt>
    <dgm:pt modelId="{B0C7A369-EB1F-434C-B778-8D0AF735410E}" type="sibTrans" cxnId="{5EE15EB6-BF26-4C34-9513-5889E3F55515}">
      <dgm:prSet/>
      <dgm:spPr/>
      <dgm:t>
        <a:bodyPr/>
        <a:lstStyle/>
        <a:p>
          <a:endParaRPr lang="es-CO"/>
        </a:p>
      </dgm:t>
    </dgm:pt>
    <dgm:pt modelId="{39C32FB5-5CB0-4EE0-B206-7A49A1691260}">
      <dgm:prSet phldrT="[Texto]"/>
      <dgm:spPr/>
      <dgm:t>
        <a:bodyPr/>
        <a:lstStyle/>
        <a:p>
          <a:pPr algn="ctr"/>
          <a:r>
            <a:rPr lang="es-CO" dirty="0" smtClean="0"/>
            <a:t>Enviar reporte de AT al Equipo de SST</a:t>
          </a:r>
          <a:endParaRPr lang="es-CO" dirty="0"/>
        </a:p>
      </dgm:t>
    </dgm:pt>
    <dgm:pt modelId="{384857C3-F473-473C-B7A4-896DF1CBB11D}" type="parTrans" cxnId="{FC9DCBB6-3B72-45C8-A7B3-524079668934}">
      <dgm:prSet/>
      <dgm:spPr/>
      <dgm:t>
        <a:bodyPr/>
        <a:lstStyle/>
        <a:p>
          <a:endParaRPr lang="es-CO"/>
        </a:p>
      </dgm:t>
    </dgm:pt>
    <dgm:pt modelId="{22B413EB-7045-4249-9580-3ECB658B6D11}" type="sibTrans" cxnId="{FC9DCBB6-3B72-45C8-A7B3-524079668934}">
      <dgm:prSet/>
      <dgm:spPr/>
      <dgm:t>
        <a:bodyPr/>
        <a:lstStyle/>
        <a:p>
          <a:endParaRPr lang="es-CO"/>
        </a:p>
      </dgm:t>
    </dgm:pt>
    <dgm:pt modelId="{AC5F5EBA-0F88-4A1A-9A76-460FDC9555FE}">
      <dgm:prSet phldrT="[Texto]"/>
      <dgm:spPr/>
      <dgm:t>
        <a:bodyPr/>
        <a:lstStyle/>
        <a:p>
          <a:pPr algn="ctr"/>
          <a:r>
            <a:rPr lang="es-CO" dirty="0" smtClean="0"/>
            <a:t>Investigar AT de acuerdo a la Resolución 1401 de 2007</a:t>
          </a:r>
        </a:p>
        <a:p>
          <a:pPr algn="ctr"/>
          <a:r>
            <a:rPr lang="es-CO" dirty="0" smtClean="0"/>
            <a:t> (15 días calendario)</a:t>
          </a:r>
          <a:endParaRPr lang="es-CO" dirty="0"/>
        </a:p>
      </dgm:t>
    </dgm:pt>
    <dgm:pt modelId="{26BFB347-1F94-450A-8F3E-10B45C5A142D}" type="parTrans" cxnId="{B9B06761-120D-4DA4-A7FE-BBCD25C86EE4}">
      <dgm:prSet/>
      <dgm:spPr/>
      <dgm:t>
        <a:bodyPr/>
        <a:lstStyle/>
        <a:p>
          <a:endParaRPr lang="es-CO"/>
        </a:p>
      </dgm:t>
    </dgm:pt>
    <dgm:pt modelId="{F908D702-179B-40A5-900D-BCE47D1047A3}" type="sibTrans" cxnId="{B9B06761-120D-4DA4-A7FE-BBCD25C86EE4}">
      <dgm:prSet/>
      <dgm:spPr/>
      <dgm:t>
        <a:bodyPr/>
        <a:lstStyle/>
        <a:p>
          <a:endParaRPr lang="es-CO"/>
        </a:p>
      </dgm:t>
    </dgm:pt>
    <dgm:pt modelId="{34E2EEBD-A3F3-4A75-8047-4F7626B30FEF}">
      <dgm:prSet phldrT="[Texto]"/>
      <dgm:spPr/>
      <dgm:t>
        <a:bodyPr/>
        <a:lstStyle/>
        <a:p>
          <a:pPr algn="ctr"/>
          <a:r>
            <a:rPr lang="es-CO" dirty="0" smtClean="0"/>
            <a:t>Seguimiento al AT – Terminar incapacidad</a:t>
          </a:r>
          <a:endParaRPr lang="es-CO" dirty="0"/>
        </a:p>
      </dgm:t>
    </dgm:pt>
    <dgm:pt modelId="{713178B1-EE7A-4564-98CA-AEC4AB48D443}" type="parTrans" cxnId="{DD858450-9B01-4CD1-928B-F5D3E19B559D}">
      <dgm:prSet/>
      <dgm:spPr/>
      <dgm:t>
        <a:bodyPr/>
        <a:lstStyle/>
        <a:p>
          <a:endParaRPr lang="es-CO"/>
        </a:p>
      </dgm:t>
    </dgm:pt>
    <dgm:pt modelId="{BD6919EF-2D0D-4652-BB0B-1A9D060B953F}" type="sibTrans" cxnId="{DD858450-9B01-4CD1-928B-F5D3E19B559D}">
      <dgm:prSet/>
      <dgm:spPr/>
      <dgm:t>
        <a:bodyPr/>
        <a:lstStyle/>
        <a:p>
          <a:endParaRPr lang="es-CO"/>
        </a:p>
      </dgm:t>
    </dgm:pt>
    <dgm:pt modelId="{BF53A5A2-5152-43BC-A675-A5C9E1765AFB}" type="pres">
      <dgm:prSet presAssocID="{2B30379A-4C55-42B4-9F0E-4BA2AD1F900E}" presName="rootnode" presStyleCnt="0">
        <dgm:presLayoutVars>
          <dgm:chMax/>
          <dgm:chPref/>
          <dgm:dir/>
          <dgm:animLvl val="lvl"/>
        </dgm:presLayoutVars>
      </dgm:prSet>
      <dgm:spPr/>
      <dgm:t>
        <a:bodyPr/>
        <a:lstStyle/>
        <a:p>
          <a:endParaRPr lang="es-CO"/>
        </a:p>
      </dgm:t>
    </dgm:pt>
    <dgm:pt modelId="{CAB29AAD-7434-455A-B052-2B3799AD02D1}" type="pres">
      <dgm:prSet presAssocID="{DCF0CB67-06E2-4A8A-B19D-BA521DDFCB47}" presName="composite" presStyleCnt="0"/>
      <dgm:spPr/>
    </dgm:pt>
    <dgm:pt modelId="{0EDE830E-2139-4C4B-8249-0E206F1EAE32}" type="pres">
      <dgm:prSet presAssocID="{DCF0CB67-06E2-4A8A-B19D-BA521DDFCB47}" presName="LShape" presStyleLbl="alignNode1" presStyleIdx="0" presStyleCnt="9"/>
      <dgm:spPr/>
    </dgm:pt>
    <dgm:pt modelId="{A9151A69-35E6-4DF8-A1A3-9D6FCEFE0B8D}" type="pres">
      <dgm:prSet presAssocID="{DCF0CB67-06E2-4A8A-B19D-BA521DDFCB47}" presName="ParentText" presStyleLbl="revTx" presStyleIdx="0" presStyleCnt="5">
        <dgm:presLayoutVars>
          <dgm:chMax val="0"/>
          <dgm:chPref val="0"/>
          <dgm:bulletEnabled val="1"/>
        </dgm:presLayoutVars>
      </dgm:prSet>
      <dgm:spPr/>
      <dgm:t>
        <a:bodyPr/>
        <a:lstStyle/>
        <a:p>
          <a:endParaRPr lang="es-CO"/>
        </a:p>
      </dgm:t>
    </dgm:pt>
    <dgm:pt modelId="{3FB3F2C0-F622-40A4-9834-5089D2BA907B}" type="pres">
      <dgm:prSet presAssocID="{DCF0CB67-06E2-4A8A-B19D-BA521DDFCB47}" presName="Triangle" presStyleLbl="alignNode1" presStyleIdx="1" presStyleCnt="9"/>
      <dgm:spPr/>
    </dgm:pt>
    <dgm:pt modelId="{80BC2F96-DC33-4542-B8D7-266487451CB0}" type="pres">
      <dgm:prSet presAssocID="{A1DDA564-746C-4AE3-9858-8490248B050D}" presName="sibTrans" presStyleCnt="0"/>
      <dgm:spPr/>
    </dgm:pt>
    <dgm:pt modelId="{6A4EA3B3-0026-448E-B16F-09463C6E043F}" type="pres">
      <dgm:prSet presAssocID="{A1DDA564-746C-4AE3-9858-8490248B050D}" presName="space" presStyleCnt="0"/>
      <dgm:spPr/>
    </dgm:pt>
    <dgm:pt modelId="{F207E0C8-C520-4411-A8C1-8658DBCAA610}" type="pres">
      <dgm:prSet presAssocID="{1E5EF943-EC07-4EA8-A685-D02406229468}" presName="composite" presStyleCnt="0"/>
      <dgm:spPr/>
    </dgm:pt>
    <dgm:pt modelId="{248452CD-EDDB-44E6-A754-4A2C8BEC0FA0}" type="pres">
      <dgm:prSet presAssocID="{1E5EF943-EC07-4EA8-A685-D02406229468}" presName="LShape" presStyleLbl="alignNode1" presStyleIdx="2" presStyleCnt="9"/>
      <dgm:spPr/>
    </dgm:pt>
    <dgm:pt modelId="{D293FAEB-7C46-4E78-8FCA-EF5B04434B52}" type="pres">
      <dgm:prSet presAssocID="{1E5EF943-EC07-4EA8-A685-D02406229468}" presName="ParentText" presStyleLbl="revTx" presStyleIdx="1" presStyleCnt="5">
        <dgm:presLayoutVars>
          <dgm:chMax val="0"/>
          <dgm:chPref val="0"/>
          <dgm:bulletEnabled val="1"/>
        </dgm:presLayoutVars>
      </dgm:prSet>
      <dgm:spPr/>
      <dgm:t>
        <a:bodyPr/>
        <a:lstStyle/>
        <a:p>
          <a:endParaRPr lang="es-CO"/>
        </a:p>
      </dgm:t>
    </dgm:pt>
    <dgm:pt modelId="{C381ECC6-8A51-4F8F-A6C7-5ABE3D65702D}" type="pres">
      <dgm:prSet presAssocID="{1E5EF943-EC07-4EA8-A685-D02406229468}" presName="Triangle" presStyleLbl="alignNode1" presStyleIdx="3" presStyleCnt="9"/>
      <dgm:spPr/>
    </dgm:pt>
    <dgm:pt modelId="{AB73870D-5A86-4E44-8853-5BF3E905746F}" type="pres">
      <dgm:prSet presAssocID="{B0C7A369-EB1F-434C-B778-8D0AF735410E}" presName="sibTrans" presStyleCnt="0"/>
      <dgm:spPr/>
    </dgm:pt>
    <dgm:pt modelId="{225A3F82-DAA4-4FD2-B0B0-DE74B66D068C}" type="pres">
      <dgm:prSet presAssocID="{B0C7A369-EB1F-434C-B778-8D0AF735410E}" presName="space" presStyleCnt="0"/>
      <dgm:spPr/>
    </dgm:pt>
    <dgm:pt modelId="{2466B7CD-FF09-4287-859E-076933231590}" type="pres">
      <dgm:prSet presAssocID="{39C32FB5-5CB0-4EE0-B206-7A49A1691260}" presName="composite" presStyleCnt="0"/>
      <dgm:spPr/>
    </dgm:pt>
    <dgm:pt modelId="{ADFD5DE7-BD7F-4C45-BBCB-891E940E373A}" type="pres">
      <dgm:prSet presAssocID="{39C32FB5-5CB0-4EE0-B206-7A49A1691260}" presName="LShape" presStyleLbl="alignNode1" presStyleIdx="4" presStyleCnt="9"/>
      <dgm:spPr/>
    </dgm:pt>
    <dgm:pt modelId="{A8BE5060-935E-4A36-9054-433BBF191244}" type="pres">
      <dgm:prSet presAssocID="{39C32FB5-5CB0-4EE0-B206-7A49A1691260}" presName="ParentText" presStyleLbl="revTx" presStyleIdx="2" presStyleCnt="5">
        <dgm:presLayoutVars>
          <dgm:chMax val="0"/>
          <dgm:chPref val="0"/>
          <dgm:bulletEnabled val="1"/>
        </dgm:presLayoutVars>
      </dgm:prSet>
      <dgm:spPr/>
      <dgm:t>
        <a:bodyPr/>
        <a:lstStyle/>
        <a:p>
          <a:endParaRPr lang="es-CO"/>
        </a:p>
      </dgm:t>
    </dgm:pt>
    <dgm:pt modelId="{389FA5C7-42EF-4EE6-89E4-02643E8185C5}" type="pres">
      <dgm:prSet presAssocID="{39C32FB5-5CB0-4EE0-B206-7A49A1691260}" presName="Triangle" presStyleLbl="alignNode1" presStyleIdx="5" presStyleCnt="9"/>
      <dgm:spPr/>
    </dgm:pt>
    <dgm:pt modelId="{AEE91BDA-A2A5-480C-94B2-1D8959AB7822}" type="pres">
      <dgm:prSet presAssocID="{22B413EB-7045-4249-9580-3ECB658B6D11}" presName="sibTrans" presStyleCnt="0"/>
      <dgm:spPr/>
    </dgm:pt>
    <dgm:pt modelId="{5E0CA5CC-679C-44F5-BFBC-5DD034FFEB6B}" type="pres">
      <dgm:prSet presAssocID="{22B413EB-7045-4249-9580-3ECB658B6D11}" presName="space" presStyleCnt="0"/>
      <dgm:spPr/>
    </dgm:pt>
    <dgm:pt modelId="{4DDD14E2-30DF-44F6-9D43-81F11F1B0593}" type="pres">
      <dgm:prSet presAssocID="{AC5F5EBA-0F88-4A1A-9A76-460FDC9555FE}" presName="composite" presStyleCnt="0"/>
      <dgm:spPr/>
    </dgm:pt>
    <dgm:pt modelId="{064DD6E1-703F-426C-BF6E-BE6805FF2041}" type="pres">
      <dgm:prSet presAssocID="{AC5F5EBA-0F88-4A1A-9A76-460FDC9555FE}" presName="LShape" presStyleLbl="alignNode1" presStyleIdx="6" presStyleCnt="9"/>
      <dgm:spPr/>
    </dgm:pt>
    <dgm:pt modelId="{CA76BF83-06EB-484F-A69E-2489458C8143}" type="pres">
      <dgm:prSet presAssocID="{AC5F5EBA-0F88-4A1A-9A76-460FDC9555FE}" presName="ParentText" presStyleLbl="revTx" presStyleIdx="3" presStyleCnt="5">
        <dgm:presLayoutVars>
          <dgm:chMax val="0"/>
          <dgm:chPref val="0"/>
          <dgm:bulletEnabled val="1"/>
        </dgm:presLayoutVars>
      </dgm:prSet>
      <dgm:spPr/>
      <dgm:t>
        <a:bodyPr/>
        <a:lstStyle/>
        <a:p>
          <a:endParaRPr lang="es-CO"/>
        </a:p>
      </dgm:t>
    </dgm:pt>
    <dgm:pt modelId="{C598C627-DF80-412B-8557-33CDB0D23273}" type="pres">
      <dgm:prSet presAssocID="{AC5F5EBA-0F88-4A1A-9A76-460FDC9555FE}" presName="Triangle" presStyleLbl="alignNode1" presStyleIdx="7" presStyleCnt="9"/>
      <dgm:spPr/>
    </dgm:pt>
    <dgm:pt modelId="{D6E0A499-B9E9-4FE0-B9CB-031E29F9D857}" type="pres">
      <dgm:prSet presAssocID="{F908D702-179B-40A5-900D-BCE47D1047A3}" presName="sibTrans" presStyleCnt="0"/>
      <dgm:spPr/>
    </dgm:pt>
    <dgm:pt modelId="{EA1121C0-C3EA-40B3-8E1B-2499D3D2D874}" type="pres">
      <dgm:prSet presAssocID="{F908D702-179B-40A5-900D-BCE47D1047A3}" presName="space" presStyleCnt="0"/>
      <dgm:spPr/>
    </dgm:pt>
    <dgm:pt modelId="{18A54D0E-7E1A-4809-9978-C7694F12B259}" type="pres">
      <dgm:prSet presAssocID="{34E2EEBD-A3F3-4A75-8047-4F7626B30FEF}" presName="composite" presStyleCnt="0"/>
      <dgm:spPr/>
    </dgm:pt>
    <dgm:pt modelId="{29743C3E-7872-4996-AA80-294C84A4D01E}" type="pres">
      <dgm:prSet presAssocID="{34E2EEBD-A3F3-4A75-8047-4F7626B30FEF}" presName="LShape" presStyleLbl="alignNode1" presStyleIdx="8" presStyleCnt="9"/>
      <dgm:spPr/>
    </dgm:pt>
    <dgm:pt modelId="{4B78C994-E589-4DF6-B6C1-37BF5B44264A}" type="pres">
      <dgm:prSet presAssocID="{34E2EEBD-A3F3-4A75-8047-4F7626B30FEF}" presName="ParentText" presStyleLbl="revTx" presStyleIdx="4" presStyleCnt="5">
        <dgm:presLayoutVars>
          <dgm:chMax val="0"/>
          <dgm:chPref val="0"/>
          <dgm:bulletEnabled val="1"/>
        </dgm:presLayoutVars>
      </dgm:prSet>
      <dgm:spPr/>
      <dgm:t>
        <a:bodyPr/>
        <a:lstStyle/>
        <a:p>
          <a:endParaRPr lang="es-CO"/>
        </a:p>
      </dgm:t>
    </dgm:pt>
  </dgm:ptLst>
  <dgm:cxnLst>
    <dgm:cxn modelId="{FC9DCBB6-3B72-45C8-A7B3-524079668934}" srcId="{2B30379A-4C55-42B4-9F0E-4BA2AD1F900E}" destId="{39C32FB5-5CB0-4EE0-B206-7A49A1691260}" srcOrd="2" destOrd="0" parTransId="{384857C3-F473-473C-B7A4-896DF1CBB11D}" sibTransId="{22B413EB-7045-4249-9580-3ECB658B6D11}"/>
    <dgm:cxn modelId="{11467E8A-DC20-4728-9EC9-025667CB0EB2}" type="presOf" srcId="{DCF0CB67-06E2-4A8A-B19D-BA521DDFCB47}" destId="{A9151A69-35E6-4DF8-A1A3-9D6FCEFE0B8D}" srcOrd="0" destOrd="0" presId="urn:microsoft.com/office/officeart/2009/3/layout/StepUpProcess"/>
    <dgm:cxn modelId="{DD858450-9B01-4CD1-928B-F5D3E19B559D}" srcId="{2B30379A-4C55-42B4-9F0E-4BA2AD1F900E}" destId="{34E2EEBD-A3F3-4A75-8047-4F7626B30FEF}" srcOrd="4" destOrd="0" parTransId="{713178B1-EE7A-4564-98CA-AEC4AB48D443}" sibTransId="{BD6919EF-2D0D-4652-BB0B-1A9D060B953F}"/>
    <dgm:cxn modelId="{9D4950F8-4498-400B-9F59-3ECC04F067C5}" type="presOf" srcId="{AC5F5EBA-0F88-4A1A-9A76-460FDC9555FE}" destId="{CA76BF83-06EB-484F-A69E-2489458C8143}" srcOrd="0" destOrd="0" presId="urn:microsoft.com/office/officeart/2009/3/layout/StepUpProcess"/>
    <dgm:cxn modelId="{B9B06761-120D-4DA4-A7FE-BBCD25C86EE4}" srcId="{2B30379A-4C55-42B4-9F0E-4BA2AD1F900E}" destId="{AC5F5EBA-0F88-4A1A-9A76-460FDC9555FE}" srcOrd="3" destOrd="0" parTransId="{26BFB347-1F94-450A-8F3E-10B45C5A142D}" sibTransId="{F908D702-179B-40A5-900D-BCE47D1047A3}"/>
    <dgm:cxn modelId="{BF979B93-2DAA-4634-8CD1-6C053AC4493E}" srcId="{2B30379A-4C55-42B4-9F0E-4BA2AD1F900E}" destId="{DCF0CB67-06E2-4A8A-B19D-BA521DDFCB47}" srcOrd="0" destOrd="0" parTransId="{325BB2A2-B8EF-4985-B4A2-EF7B1086193C}" sibTransId="{A1DDA564-746C-4AE3-9858-8490248B050D}"/>
    <dgm:cxn modelId="{82912DD3-62C5-4774-9F8D-9BEF60C167D0}" type="presOf" srcId="{2B30379A-4C55-42B4-9F0E-4BA2AD1F900E}" destId="{BF53A5A2-5152-43BC-A675-A5C9E1765AFB}" srcOrd="0" destOrd="0" presId="urn:microsoft.com/office/officeart/2009/3/layout/StepUpProcess"/>
    <dgm:cxn modelId="{FC51C1AA-C626-47EB-A614-198415B0D2FD}" type="presOf" srcId="{39C32FB5-5CB0-4EE0-B206-7A49A1691260}" destId="{A8BE5060-935E-4A36-9054-433BBF191244}" srcOrd="0" destOrd="0" presId="urn:microsoft.com/office/officeart/2009/3/layout/StepUpProcess"/>
    <dgm:cxn modelId="{8B9CF59B-1D58-4DC9-AED5-DCC909523542}" type="presOf" srcId="{1E5EF943-EC07-4EA8-A685-D02406229468}" destId="{D293FAEB-7C46-4E78-8FCA-EF5B04434B52}" srcOrd="0" destOrd="0" presId="urn:microsoft.com/office/officeart/2009/3/layout/StepUpProcess"/>
    <dgm:cxn modelId="{5EE15EB6-BF26-4C34-9513-5889E3F55515}" srcId="{2B30379A-4C55-42B4-9F0E-4BA2AD1F900E}" destId="{1E5EF943-EC07-4EA8-A685-D02406229468}" srcOrd="1" destOrd="0" parTransId="{4D46B024-DA71-4CDC-A353-BE3EDD60DB67}" sibTransId="{B0C7A369-EB1F-434C-B778-8D0AF735410E}"/>
    <dgm:cxn modelId="{8ED8FBC5-0293-43C3-9BE6-3ABDE7912E56}" type="presOf" srcId="{34E2EEBD-A3F3-4A75-8047-4F7626B30FEF}" destId="{4B78C994-E589-4DF6-B6C1-37BF5B44264A}" srcOrd="0" destOrd="0" presId="urn:microsoft.com/office/officeart/2009/3/layout/StepUpProcess"/>
    <dgm:cxn modelId="{8D70259F-7E9F-4DC5-988E-F02122DC9C2A}" type="presParOf" srcId="{BF53A5A2-5152-43BC-A675-A5C9E1765AFB}" destId="{CAB29AAD-7434-455A-B052-2B3799AD02D1}" srcOrd="0" destOrd="0" presId="urn:microsoft.com/office/officeart/2009/3/layout/StepUpProcess"/>
    <dgm:cxn modelId="{5E68B10E-2966-4580-8523-FDA8C0EE62BA}" type="presParOf" srcId="{CAB29AAD-7434-455A-B052-2B3799AD02D1}" destId="{0EDE830E-2139-4C4B-8249-0E206F1EAE32}" srcOrd="0" destOrd="0" presId="urn:microsoft.com/office/officeart/2009/3/layout/StepUpProcess"/>
    <dgm:cxn modelId="{88515370-D256-45AA-A9C3-6B4282EFE15D}" type="presParOf" srcId="{CAB29AAD-7434-455A-B052-2B3799AD02D1}" destId="{A9151A69-35E6-4DF8-A1A3-9D6FCEFE0B8D}" srcOrd="1" destOrd="0" presId="urn:microsoft.com/office/officeart/2009/3/layout/StepUpProcess"/>
    <dgm:cxn modelId="{DDD6C359-C907-4714-80CB-94A34E90C8E6}" type="presParOf" srcId="{CAB29AAD-7434-455A-B052-2B3799AD02D1}" destId="{3FB3F2C0-F622-40A4-9834-5089D2BA907B}" srcOrd="2" destOrd="0" presId="urn:microsoft.com/office/officeart/2009/3/layout/StepUpProcess"/>
    <dgm:cxn modelId="{29B9CA4D-5575-4E91-BDF2-BAE04F473A38}" type="presParOf" srcId="{BF53A5A2-5152-43BC-A675-A5C9E1765AFB}" destId="{80BC2F96-DC33-4542-B8D7-266487451CB0}" srcOrd="1" destOrd="0" presId="urn:microsoft.com/office/officeart/2009/3/layout/StepUpProcess"/>
    <dgm:cxn modelId="{3E455C16-35B3-4F00-A57C-05ECA042AB79}" type="presParOf" srcId="{80BC2F96-DC33-4542-B8D7-266487451CB0}" destId="{6A4EA3B3-0026-448E-B16F-09463C6E043F}" srcOrd="0" destOrd="0" presId="urn:microsoft.com/office/officeart/2009/3/layout/StepUpProcess"/>
    <dgm:cxn modelId="{3310FCC0-65B3-4C46-BB2A-F213DC5099D2}" type="presParOf" srcId="{BF53A5A2-5152-43BC-A675-A5C9E1765AFB}" destId="{F207E0C8-C520-4411-A8C1-8658DBCAA610}" srcOrd="2" destOrd="0" presId="urn:microsoft.com/office/officeart/2009/3/layout/StepUpProcess"/>
    <dgm:cxn modelId="{DD174CB1-8A4B-45F0-8159-124718FA41F0}" type="presParOf" srcId="{F207E0C8-C520-4411-A8C1-8658DBCAA610}" destId="{248452CD-EDDB-44E6-A754-4A2C8BEC0FA0}" srcOrd="0" destOrd="0" presId="urn:microsoft.com/office/officeart/2009/3/layout/StepUpProcess"/>
    <dgm:cxn modelId="{010AF322-6076-4305-BD20-5D2964E5F138}" type="presParOf" srcId="{F207E0C8-C520-4411-A8C1-8658DBCAA610}" destId="{D293FAEB-7C46-4E78-8FCA-EF5B04434B52}" srcOrd="1" destOrd="0" presId="urn:microsoft.com/office/officeart/2009/3/layout/StepUpProcess"/>
    <dgm:cxn modelId="{8409CCA7-9E1F-44DD-80D0-CB3F3572CB65}" type="presParOf" srcId="{F207E0C8-C520-4411-A8C1-8658DBCAA610}" destId="{C381ECC6-8A51-4F8F-A6C7-5ABE3D65702D}" srcOrd="2" destOrd="0" presId="urn:microsoft.com/office/officeart/2009/3/layout/StepUpProcess"/>
    <dgm:cxn modelId="{64AC602D-537E-47DE-8BA6-4F07BB9D7F55}" type="presParOf" srcId="{BF53A5A2-5152-43BC-A675-A5C9E1765AFB}" destId="{AB73870D-5A86-4E44-8853-5BF3E905746F}" srcOrd="3" destOrd="0" presId="urn:microsoft.com/office/officeart/2009/3/layout/StepUpProcess"/>
    <dgm:cxn modelId="{07AD5600-7B85-4AFF-923B-D7761053DC58}" type="presParOf" srcId="{AB73870D-5A86-4E44-8853-5BF3E905746F}" destId="{225A3F82-DAA4-4FD2-B0B0-DE74B66D068C}" srcOrd="0" destOrd="0" presId="urn:microsoft.com/office/officeart/2009/3/layout/StepUpProcess"/>
    <dgm:cxn modelId="{BE86BFCB-A5B6-40B0-B704-E5ABED135083}" type="presParOf" srcId="{BF53A5A2-5152-43BC-A675-A5C9E1765AFB}" destId="{2466B7CD-FF09-4287-859E-076933231590}" srcOrd="4" destOrd="0" presId="urn:microsoft.com/office/officeart/2009/3/layout/StepUpProcess"/>
    <dgm:cxn modelId="{3E7B62EF-6B35-4D16-AED2-F7DABD570AF2}" type="presParOf" srcId="{2466B7CD-FF09-4287-859E-076933231590}" destId="{ADFD5DE7-BD7F-4C45-BBCB-891E940E373A}" srcOrd="0" destOrd="0" presId="urn:microsoft.com/office/officeart/2009/3/layout/StepUpProcess"/>
    <dgm:cxn modelId="{0F28630C-6EFC-4F6A-8E6B-543928132DEE}" type="presParOf" srcId="{2466B7CD-FF09-4287-859E-076933231590}" destId="{A8BE5060-935E-4A36-9054-433BBF191244}" srcOrd="1" destOrd="0" presId="urn:microsoft.com/office/officeart/2009/3/layout/StepUpProcess"/>
    <dgm:cxn modelId="{FB152E6A-9CA0-496A-A07A-1FA3CF31C9CB}" type="presParOf" srcId="{2466B7CD-FF09-4287-859E-076933231590}" destId="{389FA5C7-42EF-4EE6-89E4-02643E8185C5}" srcOrd="2" destOrd="0" presId="urn:microsoft.com/office/officeart/2009/3/layout/StepUpProcess"/>
    <dgm:cxn modelId="{B5F11157-D308-4864-B06C-CEA0D86512B8}" type="presParOf" srcId="{BF53A5A2-5152-43BC-A675-A5C9E1765AFB}" destId="{AEE91BDA-A2A5-480C-94B2-1D8959AB7822}" srcOrd="5" destOrd="0" presId="urn:microsoft.com/office/officeart/2009/3/layout/StepUpProcess"/>
    <dgm:cxn modelId="{E32F83AF-37A4-4FF5-A6D8-24777303BE7D}" type="presParOf" srcId="{AEE91BDA-A2A5-480C-94B2-1D8959AB7822}" destId="{5E0CA5CC-679C-44F5-BFBC-5DD034FFEB6B}" srcOrd="0" destOrd="0" presId="urn:microsoft.com/office/officeart/2009/3/layout/StepUpProcess"/>
    <dgm:cxn modelId="{5CFCCF47-A49B-48AB-9E52-5135C022A449}" type="presParOf" srcId="{BF53A5A2-5152-43BC-A675-A5C9E1765AFB}" destId="{4DDD14E2-30DF-44F6-9D43-81F11F1B0593}" srcOrd="6" destOrd="0" presId="urn:microsoft.com/office/officeart/2009/3/layout/StepUpProcess"/>
    <dgm:cxn modelId="{738C4BC3-0F13-44A4-8E8C-CEE3D82B2F9C}" type="presParOf" srcId="{4DDD14E2-30DF-44F6-9D43-81F11F1B0593}" destId="{064DD6E1-703F-426C-BF6E-BE6805FF2041}" srcOrd="0" destOrd="0" presId="urn:microsoft.com/office/officeart/2009/3/layout/StepUpProcess"/>
    <dgm:cxn modelId="{664BCCC0-AE07-470B-8417-40572DE51492}" type="presParOf" srcId="{4DDD14E2-30DF-44F6-9D43-81F11F1B0593}" destId="{CA76BF83-06EB-484F-A69E-2489458C8143}" srcOrd="1" destOrd="0" presId="urn:microsoft.com/office/officeart/2009/3/layout/StepUpProcess"/>
    <dgm:cxn modelId="{E960A3E7-CB36-4DF7-A664-A119D84A3C7E}" type="presParOf" srcId="{4DDD14E2-30DF-44F6-9D43-81F11F1B0593}" destId="{C598C627-DF80-412B-8557-33CDB0D23273}" srcOrd="2" destOrd="0" presId="urn:microsoft.com/office/officeart/2009/3/layout/StepUpProcess"/>
    <dgm:cxn modelId="{09BA0187-C803-4515-B2AE-16ABB0BE8648}" type="presParOf" srcId="{BF53A5A2-5152-43BC-A675-A5C9E1765AFB}" destId="{D6E0A499-B9E9-4FE0-B9CB-031E29F9D857}" srcOrd="7" destOrd="0" presId="urn:microsoft.com/office/officeart/2009/3/layout/StepUpProcess"/>
    <dgm:cxn modelId="{452999A3-AEBB-43BD-A261-D6F8C631624B}" type="presParOf" srcId="{D6E0A499-B9E9-4FE0-B9CB-031E29F9D857}" destId="{EA1121C0-C3EA-40B3-8E1B-2499D3D2D874}" srcOrd="0" destOrd="0" presId="urn:microsoft.com/office/officeart/2009/3/layout/StepUpProcess"/>
    <dgm:cxn modelId="{9D44E68D-9DA7-44A4-92E5-D1E9FB7673D8}" type="presParOf" srcId="{BF53A5A2-5152-43BC-A675-A5C9E1765AFB}" destId="{18A54D0E-7E1A-4809-9978-C7694F12B259}" srcOrd="8" destOrd="0" presId="urn:microsoft.com/office/officeart/2009/3/layout/StepUpProcess"/>
    <dgm:cxn modelId="{90671624-D842-4E7C-B3CA-63DA1796E1A6}" type="presParOf" srcId="{18A54D0E-7E1A-4809-9978-C7694F12B259}" destId="{29743C3E-7872-4996-AA80-294C84A4D01E}" srcOrd="0" destOrd="0" presId="urn:microsoft.com/office/officeart/2009/3/layout/StepUpProcess"/>
    <dgm:cxn modelId="{73FA5D4C-C0C1-45D3-B0CC-63635C3C81B0}" type="presParOf" srcId="{18A54D0E-7E1A-4809-9978-C7694F12B259}" destId="{4B78C994-E589-4DF6-B6C1-37BF5B44264A}" srcOrd="1" destOrd="0" presId="urn:microsoft.com/office/officeart/2009/3/layout/StepU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E830E-2139-4C4B-8249-0E206F1EAE32}">
      <dsp:nvSpPr>
        <dsp:cNvPr id="0" name=""/>
        <dsp:cNvSpPr/>
      </dsp:nvSpPr>
      <dsp:spPr>
        <a:xfrm rot="5400000">
          <a:off x="301626" y="2438340"/>
          <a:ext cx="904948" cy="1505813"/>
        </a:xfrm>
        <a:prstGeom prst="corner">
          <a:avLst>
            <a:gd name="adj1" fmla="val 16120"/>
            <a:gd name="adj2" fmla="val 16110"/>
          </a:avLst>
        </a:prstGeom>
        <a:solidFill>
          <a:schemeClr val="accent2">
            <a:shade val="50000"/>
            <a:hueOff val="0"/>
            <a:satOff val="0"/>
            <a:lumOff val="0"/>
            <a:alphaOff val="0"/>
          </a:schemeClr>
        </a:solidFill>
        <a:ln w="25400" cap="flat" cmpd="sng" algn="ctr">
          <a:solidFill>
            <a:schemeClr val="accent2">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151A69-35E6-4DF8-A1A3-9D6FCEFE0B8D}">
      <dsp:nvSpPr>
        <dsp:cNvPr id="0" name=""/>
        <dsp:cNvSpPr/>
      </dsp:nvSpPr>
      <dsp:spPr>
        <a:xfrm>
          <a:off x="150568" y="2888254"/>
          <a:ext cx="1359457" cy="1191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es-CO" sz="1200" kern="1200" dirty="0" smtClean="0"/>
            <a:t>Prestar los primeros auxilios al accidentado</a:t>
          </a:r>
          <a:endParaRPr lang="es-CO" sz="1200" kern="1200" dirty="0"/>
        </a:p>
      </dsp:txBody>
      <dsp:txXfrm>
        <a:off x="150568" y="2888254"/>
        <a:ext cx="1359457" cy="1191643"/>
      </dsp:txXfrm>
    </dsp:sp>
    <dsp:sp modelId="{3FB3F2C0-F622-40A4-9834-5089D2BA907B}">
      <dsp:nvSpPr>
        <dsp:cNvPr id="0" name=""/>
        <dsp:cNvSpPr/>
      </dsp:nvSpPr>
      <dsp:spPr>
        <a:xfrm>
          <a:off x="1253524" y="2327480"/>
          <a:ext cx="256501" cy="256501"/>
        </a:xfrm>
        <a:prstGeom prst="triangle">
          <a:avLst>
            <a:gd name="adj" fmla="val 100000"/>
          </a:avLst>
        </a:prstGeom>
        <a:solidFill>
          <a:schemeClr val="accent2">
            <a:shade val="50000"/>
            <a:hueOff val="-9219"/>
            <a:satOff val="-1869"/>
            <a:lumOff val="10278"/>
            <a:alphaOff val="0"/>
          </a:schemeClr>
        </a:solidFill>
        <a:ln w="25400" cap="flat" cmpd="sng" algn="ctr">
          <a:solidFill>
            <a:schemeClr val="accent2">
              <a:shade val="50000"/>
              <a:hueOff val="-9219"/>
              <a:satOff val="-1869"/>
              <a:lumOff val="102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8452CD-EDDB-44E6-A754-4A2C8BEC0FA0}">
      <dsp:nvSpPr>
        <dsp:cNvPr id="0" name=""/>
        <dsp:cNvSpPr/>
      </dsp:nvSpPr>
      <dsp:spPr>
        <a:xfrm rot="5400000">
          <a:off x="1965867" y="2026522"/>
          <a:ext cx="904948" cy="1505813"/>
        </a:xfrm>
        <a:prstGeom prst="corner">
          <a:avLst>
            <a:gd name="adj1" fmla="val 16120"/>
            <a:gd name="adj2" fmla="val 16110"/>
          </a:avLst>
        </a:prstGeom>
        <a:solidFill>
          <a:schemeClr val="accent2">
            <a:shade val="50000"/>
            <a:hueOff val="-18437"/>
            <a:satOff val="-3737"/>
            <a:lumOff val="20556"/>
            <a:alphaOff val="0"/>
          </a:schemeClr>
        </a:solidFill>
        <a:ln w="25400" cap="flat" cmpd="sng" algn="ctr">
          <a:solidFill>
            <a:schemeClr val="accent2">
              <a:shade val="50000"/>
              <a:hueOff val="-18437"/>
              <a:satOff val="-3737"/>
              <a:lumOff val="205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93FAEB-7C46-4E78-8FCA-EF5B04434B52}">
      <dsp:nvSpPr>
        <dsp:cNvPr id="0" name=""/>
        <dsp:cNvSpPr/>
      </dsp:nvSpPr>
      <dsp:spPr>
        <a:xfrm>
          <a:off x="1814809" y="2476436"/>
          <a:ext cx="1359457" cy="1191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es-CO" sz="1200" kern="1200" dirty="0" smtClean="0"/>
            <a:t>Reportar el AT llamando a la ARL Positiva #533 o 3307000</a:t>
          </a:r>
        </a:p>
        <a:p>
          <a:pPr lvl="0" algn="ctr" defTabSz="533400">
            <a:lnSpc>
              <a:spcPct val="90000"/>
            </a:lnSpc>
            <a:spcBef>
              <a:spcPct val="0"/>
            </a:spcBef>
            <a:spcAft>
              <a:spcPct val="35000"/>
            </a:spcAft>
          </a:pPr>
          <a:r>
            <a:rPr lang="es-CO" sz="1200" kern="1200" dirty="0" smtClean="0"/>
            <a:t> (2 días hábiles)</a:t>
          </a:r>
          <a:endParaRPr lang="es-CO" sz="1200" kern="1200" dirty="0"/>
        </a:p>
      </dsp:txBody>
      <dsp:txXfrm>
        <a:off x="1814809" y="2476436"/>
        <a:ext cx="1359457" cy="1191643"/>
      </dsp:txXfrm>
    </dsp:sp>
    <dsp:sp modelId="{C381ECC6-8A51-4F8F-A6C7-5ABE3D65702D}">
      <dsp:nvSpPr>
        <dsp:cNvPr id="0" name=""/>
        <dsp:cNvSpPr/>
      </dsp:nvSpPr>
      <dsp:spPr>
        <a:xfrm>
          <a:off x="2917765" y="1915662"/>
          <a:ext cx="256501" cy="256501"/>
        </a:xfrm>
        <a:prstGeom prst="triangle">
          <a:avLst>
            <a:gd name="adj" fmla="val 100000"/>
          </a:avLst>
        </a:prstGeom>
        <a:solidFill>
          <a:schemeClr val="accent2">
            <a:shade val="50000"/>
            <a:hueOff val="-27656"/>
            <a:satOff val="-5606"/>
            <a:lumOff val="30834"/>
            <a:alphaOff val="0"/>
          </a:schemeClr>
        </a:solidFill>
        <a:ln w="25400" cap="flat" cmpd="sng" algn="ctr">
          <a:solidFill>
            <a:schemeClr val="accent2">
              <a:shade val="50000"/>
              <a:hueOff val="-27656"/>
              <a:satOff val="-5606"/>
              <a:lumOff val="3083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FD5DE7-BD7F-4C45-BBCB-891E940E373A}">
      <dsp:nvSpPr>
        <dsp:cNvPr id="0" name=""/>
        <dsp:cNvSpPr/>
      </dsp:nvSpPr>
      <dsp:spPr>
        <a:xfrm rot="5400000">
          <a:off x="3630108" y="1614704"/>
          <a:ext cx="904948" cy="1505813"/>
        </a:xfrm>
        <a:prstGeom prst="corner">
          <a:avLst>
            <a:gd name="adj1" fmla="val 16120"/>
            <a:gd name="adj2" fmla="val 16110"/>
          </a:avLst>
        </a:prstGeom>
        <a:solidFill>
          <a:schemeClr val="accent2">
            <a:shade val="50000"/>
            <a:hueOff val="-36875"/>
            <a:satOff val="-7475"/>
            <a:lumOff val="41112"/>
            <a:alphaOff val="0"/>
          </a:schemeClr>
        </a:solidFill>
        <a:ln w="25400" cap="flat" cmpd="sng" algn="ctr">
          <a:solidFill>
            <a:schemeClr val="accent2">
              <a:shade val="50000"/>
              <a:hueOff val="-36875"/>
              <a:satOff val="-7475"/>
              <a:lumOff val="411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BE5060-935E-4A36-9054-433BBF191244}">
      <dsp:nvSpPr>
        <dsp:cNvPr id="0" name=""/>
        <dsp:cNvSpPr/>
      </dsp:nvSpPr>
      <dsp:spPr>
        <a:xfrm>
          <a:off x="3479050" y="2064618"/>
          <a:ext cx="1359457" cy="1191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es-CO" sz="1200" kern="1200" dirty="0" smtClean="0"/>
            <a:t>Enviar reporte de AT al Equipo de SST</a:t>
          </a:r>
          <a:endParaRPr lang="es-CO" sz="1200" kern="1200" dirty="0"/>
        </a:p>
      </dsp:txBody>
      <dsp:txXfrm>
        <a:off x="3479050" y="2064618"/>
        <a:ext cx="1359457" cy="1191643"/>
      </dsp:txXfrm>
    </dsp:sp>
    <dsp:sp modelId="{389FA5C7-42EF-4EE6-89E4-02643E8185C5}">
      <dsp:nvSpPr>
        <dsp:cNvPr id="0" name=""/>
        <dsp:cNvSpPr/>
      </dsp:nvSpPr>
      <dsp:spPr>
        <a:xfrm>
          <a:off x="4582006" y="1503844"/>
          <a:ext cx="256501" cy="256501"/>
        </a:xfrm>
        <a:prstGeom prst="triangle">
          <a:avLst>
            <a:gd name="adj" fmla="val 100000"/>
          </a:avLst>
        </a:prstGeom>
        <a:solidFill>
          <a:schemeClr val="accent2">
            <a:shade val="50000"/>
            <a:hueOff val="-36875"/>
            <a:satOff val="-7475"/>
            <a:lumOff val="41112"/>
            <a:alphaOff val="0"/>
          </a:schemeClr>
        </a:solidFill>
        <a:ln w="25400" cap="flat" cmpd="sng" algn="ctr">
          <a:solidFill>
            <a:schemeClr val="accent2">
              <a:shade val="50000"/>
              <a:hueOff val="-36875"/>
              <a:satOff val="-7475"/>
              <a:lumOff val="411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4DD6E1-703F-426C-BF6E-BE6805FF2041}">
      <dsp:nvSpPr>
        <dsp:cNvPr id="0" name=""/>
        <dsp:cNvSpPr/>
      </dsp:nvSpPr>
      <dsp:spPr>
        <a:xfrm rot="5400000">
          <a:off x="5294350" y="1202886"/>
          <a:ext cx="904948" cy="1505813"/>
        </a:xfrm>
        <a:prstGeom prst="corner">
          <a:avLst>
            <a:gd name="adj1" fmla="val 16120"/>
            <a:gd name="adj2" fmla="val 16110"/>
          </a:avLst>
        </a:prstGeom>
        <a:solidFill>
          <a:schemeClr val="accent2">
            <a:shade val="50000"/>
            <a:hueOff val="-27656"/>
            <a:satOff val="-5606"/>
            <a:lumOff val="30834"/>
            <a:alphaOff val="0"/>
          </a:schemeClr>
        </a:solidFill>
        <a:ln w="25400" cap="flat" cmpd="sng" algn="ctr">
          <a:solidFill>
            <a:schemeClr val="accent2">
              <a:shade val="50000"/>
              <a:hueOff val="-27656"/>
              <a:satOff val="-5606"/>
              <a:lumOff val="3083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76BF83-06EB-484F-A69E-2489458C8143}">
      <dsp:nvSpPr>
        <dsp:cNvPr id="0" name=""/>
        <dsp:cNvSpPr/>
      </dsp:nvSpPr>
      <dsp:spPr>
        <a:xfrm>
          <a:off x="5143291" y="1652800"/>
          <a:ext cx="1359457" cy="1191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es-CO" sz="1200" kern="1200" dirty="0" smtClean="0"/>
            <a:t>Investigar AT de acuerdo a la Resolución 1401 de 2007</a:t>
          </a:r>
        </a:p>
        <a:p>
          <a:pPr lvl="0" algn="ctr" defTabSz="533400">
            <a:lnSpc>
              <a:spcPct val="90000"/>
            </a:lnSpc>
            <a:spcBef>
              <a:spcPct val="0"/>
            </a:spcBef>
            <a:spcAft>
              <a:spcPct val="35000"/>
            </a:spcAft>
          </a:pPr>
          <a:r>
            <a:rPr lang="es-CO" sz="1200" kern="1200" dirty="0" smtClean="0"/>
            <a:t> (15 días calendario)</a:t>
          </a:r>
          <a:endParaRPr lang="es-CO" sz="1200" kern="1200" dirty="0"/>
        </a:p>
      </dsp:txBody>
      <dsp:txXfrm>
        <a:off x="5143291" y="1652800"/>
        <a:ext cx="1359457" cy="1191643"/>
      </dsp:txXfrm>
    </dsp:sp>
    <dsp:sp modelId="{C598C627-DF80-412B-8557-33CDB0D23273}">
      <dsp:nvSpPr>
        <dsp:cNvPr id="0" name=""/>
        <dsp:cNvSpPr/>
      </dsp:nvSpPr>
      <dsp:spPr>
        <a:xfrm>
          <a:off x="6246247" y="1092026"/>
          <a:ext cx="256501" cy="256501"/>
        </a:xfrm>
        <a:prstGeom prst="triangle">
          <a:avLst>
            <a:gd name="adj" fmla="val 100000"/>
          </a:avLst>
        </a:prstGeom>
        <a:solidFill>
          <a:schemeClr val="accent2">
            <a:shade val="50000"/>
            <a:hueOff val="-18437"/>
            <a:satOff val="-3737"/>
            <a:lumOff val="20556"/>
            <a:alphaOff val="0"/>
          </a:schemeClr>
        </a:solidFill>
        <a:ln w="25400" cap="flat" cmpd="sng" algn="ctr">
          <a:solidFill>
            <a:schemeClr val="accent2">
              <a:shade val="50000"/>
              <a:hueOff val="-18437"/>
              <a:satOff val="-3737"/>
              <a:lumOff val="2055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743C3E-7872-4996-AA80-294C84A4D01E}">
      <dsp:nvSpPr>
        <dsp:cNvPr id="0" name=""/>
        <dsp:cNvSpPr/>
      </dsp:nvSpPr>
      <dsp:spPr>
        <a:xfrm rot="5400000">
          <a:off x="6958591" y="791068"/>
          <a:ext cx="904948" cy="1505813"/>
        </a:xfrm>
        <a:prstGeom prst="corner">
          <a:avLst>
            <a:gd name="adj1" fmla="val 16120"/>
            <a:gd name="adj2" fmla="val 16110"/>
          </a:avLst>
        </a:prstGeom>
        <a:solidFill>
          <a:schemeClr val="accent2">
            <a:shade val="50000"/>
            <a:hueOff val="-9219"/>
            <a:satOff val="-1869"/>
            <a:lumOff val="10278"/>
            <a:alphaOff val="0"/>
          </a:schemeClr>
        </a:solidFill>
        <a:ln w="25400" cap="flat" cmpd="sng" algn="ctr">
          <a:solidFill>
            <a:schemeClr val="accent2">
              <a:shade val="50000"/>
              <a:hueOff val="-9219"/>
              <a:satOff val="-1869"/>
              <a:lumOff val="1027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78C994-E589-4DF6-B6C1-37BF5B44264A}">
      <dsp:nvSpPr>
        <dsp:cNvPr id="0" name=""/>
        <dsp:cNvSpPr/>
      </dsp:nvSpPr>
      <dsp:spPr>
        <a:xfrm>
          <a:off x="6807532" y="1240981"/>
          <a:ext cx="1359457" cy="1191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533400">
            <a:lnSpc>
              <a:spcPct val="90000"/>
            </a:lnSpc>
            <a:spcBef>
              <a:spcPct val="0"/>
            </a:spcBef>
            <a:spcAft>
              <a:spcPct val="35000"/>
            </a:spcAft>
          </a:pPr>
          <a:r>
            <a:rPr lang="es-CO" sz="1200" kern="1200" dirty="0" smtClean="0"/>
            <a:t>Seguimiento al AT – Terminar incapacidad</a:t>
          </a:r>
          <a:endParaRPr lang="es-CO" sz="1200" kern="1200" dirty="0"/>
        </a:p>
      </dsp:txBody>
      <dsp:txXfrm>
        <a:off x="6807532" y="1240981"/>
        <a:ext cx="1359457" cy="119164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1978435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4061639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274906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248310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11"/>
          </p:nvPr>
        </p:nvSpPr>
        <p:spPr/>
        <p:txBody>
          <a:bodyPr/>
          <a:lstStyle>
            <a:lvl1pPr>
              <a:defRPr/>
            </a:lvl1pPr>
          </a:lstStyle>
          <a:p>
            <a:endParaRPr lang="es-ES"/>
          </a:p>
        </p:txBody>
      </p:sp>
      <p:sp>
        <p:nvSpPr>
          <p:cNvPr id="6"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255472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6" name="Marcador de pie de página 4"/>
          <p:cNvSpPr>
            <a:spLocks noGrp="1"/>
          </p:cNvSpPr>
          <p:nvPr>
            <p:ph type="ftr" sz="quarter" idx="11"/>
          </p:nvPr>
        </p:nvSpPr>
        <p:spPr/>
        <p:txBody>
          <a:bodyPr/>
          <a:lstStyle>
            <a:lvl1pPr>
              <a:defRPr/>
            </a:lvl1pPr>
          </a:lstStyle>
          <a:p>
            <a:endParaRPr lang="es-ES"/>
          </a:p>
        </p:txBody>
      </p:sp>
      <p:sp>
        <p:nvSpPr>
          <p:cNvPr id="7"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2532643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8" name="Marcador de pie de página 4"/>
          <p:cNvSpPr>
            <a:spLocks noGrp="1"/>
          </p:cNvSpPr>
          <p:nvPr>
            <p:ph type="ftr" sz="quarter" idx="11"/>
          </p:nvPr>
        </p:nvSpPr>
        <p:spPr/>
        <p:txBody>
          <a:bodyPr/>
          <a:lstStyle>
            <a:lvl1pPr>
              <a:defRPr/>
            </a:lvl1pPr>
          </a:lstStyle>
          <a:p>
            <a:endParaRPr lang="es-ES"/>
          </a:p>
        </p:txBody>
      </p:sp>
      <p:sp>
        <p:nvSpPr>
          <p:cNvPr id="9"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81411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4" name="Marcador de pie de página 4"/>
          <p:cNvSpPr>
            <a:spLocks noGrp="1"/>
          </p:cNvSpPr>
          <p:nvPr>
            <p:ph type="ftr" sz="quarter" idx="11"/>
          </p:nvPr>
        </p:nvSpPr>
        <p:spPr/>
        <p:txBody>
          <a:bodyPr/>
          <a:lstStyle>
            <a:lvl1pPr>
              <a:defRPr/>
            </a:lvl1pPr>
          </a:lstStyle>
          <a:p>
            <a:endParaRPr lang="es-ES"/>
          </a:p>
        </p:txBody>
      </p:sp>
      <p:sp>
        <p:nvSpPr>
          <p:cNvPr id="5"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18266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3" name="Marcador de pie de página 4"/>
          <p:cNvSpPr>
            <a:spLocks noGrp="1"/>
          </p:cNvSpPr>
          <p:nvPr>
            <p:ph type="ftr" sz="quarter" idx="11"/>
          </p:nvPr>
        </p:nvSpPr>
        <p:spPr/>
        <p:txBody>
          <a:bodyPr/>
          <a:lstStyle>
            <a:lvl1pPr>
              <a:defRPr/>
            </a:lvl1pPr>
          </a:lstStyle>
          <a:p>
            <a:endParaRPr lang="es-ES"/>
          </a:p>
        </p:txBody>
      </p:sp>
      <p:sp>
        <p:nvSpPr>
          <p:cNvPr id="4"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291807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6" name="Marcador de pie de página 4"/>
          <p:cNvSpPr>
            <a:spLocks noGrp="1"/>
          </p:cNvSpPr>
          <p:nvPr>
            <p:ph type="ftr" sz="quarter" idx="11"/>
          </p:nvPr>
        </p:nvSpPr>
        <p:spPr/>
        <p:txBody>
          <a:bodyPr/>
          <a:lstStyle>
            <a:lvl1pPr>
              <a:defRPr/>
            </a:lvl1pPr>
          </a:lstStyle>
          <a:p>
            <a:endParaRPr lang="es-ES"/>
          </a:p>
        </p:txBody>
      </p:sp>
      <p:sp>
        <p:nvSpPr>
          <p:cNvPr id="7"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427763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Marcador de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fld id="{B52505B3-C13E-41D9-B90F-4DBE5DBA183B}" type="datetimeFigureOut">
              <a:rPr lang="es-ES" smtClean="0"/>
              <a:t>22/06/2016</a:t>
            </a:fld>
            <a:endParaRPr lang="es-ES"/>
          </a:p>
        </p:txBody>
      </p:sp>
      <p:sp>
        <p:nvSpPr>
          <p:cNvPr id="6" name="Marcador de pie de página 4"/>
          <p:cNvSpPr>
            <a:spLocks noGrp="1"/>
          </p:cNvSpPr>
          <p:nvPr>
            <p:ph type="ftr" sz="quarter" idx="11"/>
          </p:nvPr>
        </p:nvSpPr>
        <p:spPr/>
        <p:txBody>
          <a:bodyPr/>
          <a:lstStyle>
            <a:lvl1pPr>
              <a:defRPr/>
            </a:lvl1pPr>
          </a:lstStyle>
          <a:p>
            <a:endParaRPr lang="es-ES"/>
          </a:p>
        </p:txBody>
      </p:sp>
      <p:sp>
        <p:nvSpPr>
          <p:cNvPr id="7" name="Marcador de número de diapositiva 5"/>
          <p:cNvSpPr>
            <a:spLocks noGrp="1"/>
          </p:cNvSpPr>
          <p:nvPr>
            <p:ph type="sldNum" sz="quarter" idx="12"/>
          </p:nvPr>
        </p:nvSpPr>
        <p:spPr/>
        <p:txBody>
          <a:bodyPr/>
          <a:lstStyle>
            <a:lvl1pPr>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301297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CO" smtClean="0"/>
              <a:t>Clic para editar título</a:t>
            </a:r>
            <a:endParaRPr lang="es-ES" altLang="es-CO" smtClean="0"/>
          </a:p>
        </p:txBody>
      </p:sp>
      <p:sp>
        <p:nvSpPr>
          <p:cNvPr id="1027" name="Marcador de texto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CO" smtClean="0"/>
              <a:t>Haga clic para modificar el estilo de texto del patrón</a:t>
            </a:r>
          </a:p>
          <a:p>
            <a:pPr lvl="1"/>
            <a:r>
              <a:rPr lang="es-ES_tradnl" altLang="es-CO" smtClean="0"/>
              <a:t>Segundo nivel</a:t>
            </a:r>
          </a:p>
          <a:p>
            <a:pPr lvl="2"/>
            <a:r>
              <a:rPr lang="es-ES_tradnl" altLang="es-CO" smtClean="0"/>
              <a:t>Tercer nivel</a:t>
            </a:r>
          </a:p>
          <a:p>
            <a:pPr lvl="3"/>
            <a:r>
              <a:rPr lang="es-ES_tradnl" altLang="es-CO" smtClean="0"/>
              <a:t>Cuarto nivel</a:t>
            </a:r>
          </a:p>
          <a:p>
            <a:pPr lvl="4"/>
            <a:r>
              <a:rPr lang="es-ES_tradnl" altLang="es-CO" smtClean="0"/>
              <a:t>Quinto nivel</a:t>
            </a:r>
            <a:endParaRPr lang="es-ES" altLang="es-CO" smtClean="0"/>
          </a:p>
        </p:txBody>
      </p:sp>
      <p:sp>
        <p:nvSpPr>
          <p:cNvPr id="4" name="Marcador de fecha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B52505B3-C13E-41D9-B90F-4DBE5DBA183B}" type="datetimeFigureOut">
              <a:rPr lang="es-ES" smtClean="0"/>
              <a:t>22/06/2016</a:t>
            </a:fld>
            <a:endParaRPr lang="es-ES"/>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endParaRPr lang="es-ES"/>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F021F5D-45A7-4ADB-97AD-BE95AD865452}" type="slidenum">
              <a:rPr lang="es-ES" smtClean="0"/>
              <a:t>‹Nº›</a:t>
            </a:fld>
            <a:endParaRPr lang="es-ES"/>
          </a:p>
        </p:txBody>
      </p:sp>
    </p:spTree>
    <p:extLst>
      <p:ext uri="{BB962C8B-B14F-4D97-AF65-F5344CB8AC3E}">
        <p14:creationId xmlns:p14="http://schemas.microsoft.com/office/powerpoint/2010/main" val="3623333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2pPr>
      <a:lvl3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3pPr>
      <a:lvl4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4pPr>
      <a:lvl5pPr algn="ctr" defTabSz="457200" rtl="0" eaLnBrk="0" fontAlgn="base" hangingPunct="0">
        <a:spcBef>
          <a:spcPct val="0"/>
        </a:spcBef>
        <a:spcAft>
          <a:spcPct val="0"/>
        </a:spcAft>
        <a:defRPr sz="4400">
          <a:solidFill>
            <a:schemeClr val="tx1"/>
          </a:solidFill>
          <a:latin typeface="Calibri" panose="020F0502020204030204" pitchFamily="34" charset="0"/>
          <a:ea typeface="MS PGothic" panose="020B0600070205080204" pitchFamily="34" charset="-128"/>
        </a:defRPr>
      </a:lvl5pPr>
      <a:lvl6pPr marL="4572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6pPr>
      <a:lvl7pPr marL="9144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7pPr>
      <a:lvl8pPr marL="13716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8pPr>
      <a:lvl9pPr marL="1828800" algn="ctr" defTabSz="457200" rtl="0" fontAlgn="base">
        <a:spcBef>
          <a:spcPct val="0"/>
        </a:spcBef>
        <a:spcAft>
          <a:spcPct val="0"/>
        </a:spcAft>
        <a:defRPr sz="4400">
          <a:solidFill>
            <a:schemeClr val="tx1"/>
          </a:solidFill>
          <a:latin typeface="Calibri" panose="020F0502020204030204" pitchFamily="34" charset="0"/>
          <a:ea typeface="MS PGothic" panose="020B0600070205080204"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1 Título"/>
          <p:cNvSpPr>
            <a:spLocks noGrp="1"/>
          </p:cNvSpPr>
          <p:nvPr>
            <p:ph type="title"/>
          </p:nvPr>
        </p:nvSpPr>
        <p:spPr>
          <a:xfrm>
            <a:off x="1895476" y="-187325"/>
            <a:ext cx="8315325" cy="1428750"/>
          </a:xfrm>
        </p:spPr>
        <p:txBody>
          <a:bodyPr/>
          <a:lstStyle/>
          <a:p>
            <a:pPr eaLnBrk="1" hangingPunct="1"/>
            <a:r>
              <a:rPr lang="es-CO" altLang="es-CO" b="1" dirty="0" smtClean="0"/>
              <a:t>¿Qué es un Accidente </a:t>
            </a:r>
            <a:r>
              <a:rPr lang="es-CO" altLang="es-CO" b="1" dirty="0" smtClean="0"/>
              <a:t>de </a:t>
            </a:r>
            <a:r>
              <a:rPr lang="es-CO" altLang="es-CO" b="1" dirty="0" smtClean="0"/>
              <a:t>Trabajo?</a:t>
            </a:r>
            <a:endParaRPr lang="es-CO" altLang="es-CO" b="1" dirty="0" smtClean="0"/>
          </a:p>
        </p:txBody>
      </p:sp>
      <p:sp>
        <p:nvSpPr>
          <p:cNvPr id="5" name="Text Box 3"/>
          <p:cNvSpPr txBox="1">
            <a:spLocks noChangeArrowheads="1"/>
          </p:cNvSpPr>
          <p:nvPr/>
        </p:nvSpPr>
        <p:spPr bwMode="auto">
          <a:xfrm>
            <a:off x="1895476" y="847725"/>
            <a:ext cx="8315325" cy="4884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04" tIns="41052" rIns="82104" bIns="41052">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eaLnBrk="1" hangingPunct="1">
              <a:lnSpc>
                <a:spcPct val="100000"/>
              </a:lnSpc>
              <a:spcBef>
                <a:spcPct val="0"/>
              </a:spcBef>
              <a:buFontTx/>
              <a:buNone/>
              <a:defRPr/>
            </a:pPr>
            <a:r>
              <a:rPr lang="es-CO" altLang="es-CO" sz="1700" dirty="0">
                <a:latin typeface="+mj-lt"/>
              </a:rPr>
              <a:t>Todo suceso repentino que sobrevenga por causa o con ocasión del trabajo, y </a:t>
            </a:r>
            <a:r>
              <a:rPr lang="es-CO" altLang="es-CO" sz="1700" dirty="0">
                <a:solidFill>
                  <a:srgbClr val="FF0000"/>
                </a:solidFill>
                <a:latin typeface="+mj-lt"/>
              </a:rPr>
              <a:t>que produzca en el trabajador una lesión orgánica, una perturbación funcional o psiquiátrica, una invalidez o la muerte</a:t>
            </a:r>
            <a:r>
              <a:rPr lang="es-CO" altLang="es-CO" sz="1700" dirty="0">
                <a:latin typeface="+mj-lt"/>
              </a:rPr>
              <a:t>. </a:t>
            </a:r>
          </a:p>
          <a:p>
            <a:pPr algn="just" eaLnBrk="1" hangingPunct="1">
              <a:lnSpc>
                <a:spcPct val="100000"/>
              </a:lnSpc>
              <a:spcBef>
                <a:spcPct val="0"/>
              </a:spcBef>
              <a:buFontTx/>
              <a:buNone/>
              <a:defRPr/>
            </a:pPr>
            <a:endParaRPr lang="es-CO" altLang="es-CO" sz="1000" dirty="0">
              <a:latin typeface="+mj-lt"/>
            </a:endParaRPr>
          </a:p>
          <a:p>
            <a:pPr algn="just" eaLnBrk="1" hangingPunct="1">
              <a:lnSpc>
                <a:spcPct val="100000"/>
              </a:lnSpc>
              <a:spcBef>
                <a:spcPct val="0"/>
              </a:spcBef>
              <a:buFontTx/>
              <a:buNone/>
              <a:defRPr/>
            </a:pPr>
            <a:r>
              <a:rPr lang="es-CO" altLang="es-CO" sz="1700" dirty="0">
                <a:latin typeface="+mj-lt"/>
              </a:rPr>
              <a:t>Es también accidente de trabajo aquel que se produce durante la </a:t>
            </a:r>
            <a:r>
              <a:rPr lang="es-CO" altLang="es-CO" sz="1700" dirty="0">
                <a:solidFill>
                  <a:srgbClr val="FF0000"/>
                </a:solidFill>
                <a:latin typeface="+mj-lt"/>
              </a:rPr>
              <a:t>ejecución de órdenes del empleador</a:t>
            </a:r>
            <a:r>
              <a:rPr lang="es-CO" altLang="es-CO" sz="1700" dirty="0">
                <a:latin typeface="+mj-lt"/>
              </a:rPr>
              <a:t>, o contratante durante la ejecución de una labor bajo su autoridad, aún fuera del lugar y horas de trabajo. </a:t>
            </a:r>
          </a:p>
          <a:p>
            <a:pPr algn="just" eaLnBrk="1" hangingPunct="1">
              <a:lnSpc>
                <a:spcPct val="100000"/>
              </a:lnSpc>
              <a:spcBef>
                <a:spcPct val="0"/>
              </a:spcBef>
              <a:buFontTx/>
              <a:buNone/>
              <a:defRPr/>
            </a:pPr>
            <a:endParaRPr lang="es-CO" altLang="es-CO" sz="1000" dirty="0">
              <a:latin typeface="+mj-lt"/>
            </a:endParaRPr>
          </a:p>
          <a:p>
            <a:pPr algn="just" eaLnBrk="1" hangingPunct="1">
              <a:lnSpc>
                <a:spcPct val="100000"/>
              </a:lnSpc>
              <a:spcBef>
                <a:spcPct val="0"/>
              </a:spcBef>
              <a:buFontTx/>
              <a:buNone/>
              <a:defRPr/>
            </a:pPr>
            <a:r>
              <a:rPr lang="es-CO" altLang="es-CO" sz="1700" dirty="0">
                <a:latin typeface="+mj-lt"/>
              </a:rPr>
              <a:t>Igualmente se considera accidente de trabajo el que se produzca durante el traslado de los trabajadores o contratistas desde su residencia a los lugares de trabajo o viceversa, </a:t>
            </a:r>
            <a:r>
              <a:rPr lang="es-CO" altLang="es-CO" sz="1700" dirty="0">
                <a:solidFill>
                  <a:srgbClr val="FF0000"/>
                </a:solidFill>
                <a:latin typeface="+mj-lt"/>
              </a:rPr>
              <a:t>cuando el transporte lo suministre el empleador</a:t>
            </a:r>
            <a:r>
              <a:rPr lang="es-CO" altLang="es-CO" sz="1700" dirty="0">
                <a:latin typeface="+mj-lt"/>
              </a:rPr>
              <a:t>. </a:t>
            </a:r>
          </a:p>
          <a:p>
            <a:pPr algn="just" eaLnBrk="1" hangingPunct="1">
              <a:lnSpc>
                <a:spcPct val="100000"/>
              </a:lnSpc>
              <a:spcBef>
                <a:spcPct val="0"/>
              </a:spcBef>
              <a:buFontTx/>
              <a:buNone/>
              <a:defRPr/>
            </a:pPr>
            <a:endParaRPr lang="es-CO" altLang="es-CO" sz="1000" dirty="0">
              <a:latin typeface="+mj-lt"/>
            </a:endParaRPr>
          </a:p>
          <a:p>
            <a:pPr algn="just" eaLnBrk="1" hangingPunct="1">
              <a:lnSpc>
                <a:spcPct val="100000"/>
              </a:lnSpc>
              <a:spcBef>
                <a:spcPct val="0"/>
              </a:spcBef>
              <a:buFontTx/>
              <a:buNone/>
              <a:defRPr/>
            </a:pPr>
            <a:r>
              <a:rPr lang="es-CO" altLang="es-CO" sz="1700" dirty="0">
                <a:latin typeface="+mj-lt"/>
              </a:rPr>
              <a:t>También se considerará como accidente de trabajo el ocurrido durante el ejercicio de la función sindical aunque el trabajador se encuentre en permiso sindical siempre que el accidente se produzca en cumplimiento de dicha función. </a:t>
            </a:r>
          </a:p>
          <a:p>
            <a:pPr algn="just" eaLnBrk="1" hangingPunct="1">
              <a:lnSpc>
                <a:spcPct val="100000"/>
              </a:lnSpc>
              <a:spcBef>
                <a:spcPct val="0"/>
              </a:spcBef>
              <a:buFontTx/>
              <a:buNone/>
              <a:defRPr/>
            </a:pPr>
            <a:endParaRPr lang="es-CO" altLang="es-CO" sz="1000" dirty="0">
              <a:latin typeface="+mj-lt"/>
            </a:endParaRPr>
          </a:p>
          <a:p>
            <a:pPr algn="just" eaLnBrk="1" hangingPunct="1">
              <a:lnSpc>
                <a:spcPct val="100000"/>
              </a:lnSpc>
              <a:spcBef>
                <a:spcPct val="0"/>
              </a:spcBef>
              <a:buFontTx/>
              <a:buNone/>
              <a:defRPr/>
            </a:pPr>
            <a:r>
              <a:rPr lang="es-CO" altLang="es-CO" sz="1700" dirty="0">
                <a:latin typeface="+mj-lt"/>
              </a:rPr>
              <a:t>De igual forma se considera accidente de trabajo el que se produzca por la </a:t>
            </a:r>
            <a:r>
              <a:rPr lang="es-CO" altLang="es-CO" sz="1700" dirty="0">
                <a:solidFill>
                  <a:srgbClr val="FF0000"/>
                </a:solidFill>
                <a:latin typeface="+mj-lt"/>
              </a:rPr>
              <a:t>ejecución de actividades recreativas, deportivas o culturales, cuando se actúe por cuenta o en representación del empleador</a:t>
            </a:r>
            <a:r>
              <a:rPr lang="es-CO" altLang="es-CO" sz="1700" dirty="0">
                <a:latin typeface="+mj-lt"/>
              </a:rPr>
              <a:t> o de la empresa usuaria cuando se trate de trabajadores de empresas de servicios temporales que se encuentren en misión</a:t>
            </a:r>
            <a:r>
              <a:rPr lang="es-CO" altLang="es-CO" sz="1700" dirty="0" smtClean="0">
                <a:latin typeface="+mj-lt"/>
              </a:rPr>
              <a:t>. </a:t>
            </a:r>
            <a:r>
              <a:rPr lang="es-CO" altLang="es-CO" sz="1700" i="1" dirty="0" smtClean="0">
                <a:latin typeface="+mj-lt"/>
              </a:rPr>
              <a:t>Art 3 de la Ley 1562 de 2012</a:t>
            </a:r>
            <a:endParaRPr lang="es-ES" altLang="es-CO" sz="1700" i="1" dirty="0">
              <a:latin typeface="+mj-lt"/>
            </a:endParaRPr>
          </a:p>
        </p:txBody>
      </p:sp>
    </p:spTree>
    <p:extLst>
      <p:ext uri="{BB962C8B-B14F-4D97-AF65-F5344CB8AC3E}">
        <p14:creationId xmlns:p14="http://schemas.microsoft.com/office/powerpoint/2010/main" val="26033925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1 Título"/>
          <p:cNvSpPr>
            <a:spLocks noGrp="1"/>
          </p:cNvSpPr>
          <p:nvPr>
            <p:ph type="title"/>
          </p:nvPr>
        </p:nvSpPr>
        <p:spPr>
          <a:xfrm>
            <a:off x="635000" y="-187325"/>
            <a:ext cx="10629900" cy="1428750"/>
          </a:xfrm>
        </p:spPr>
        <p:txBody>
          <a:bodyPr/>
          <a:lstStyle/>
          <a:p>
            <a:pPr eaLnBrk="1" hangingPunct="1"/>
            <a:r>
              <a:rPr lang="es-CO" altLang="es-CO" b="1" dirty="0" smtClean="0"/>
              <a:t>¿Cómo reportar un Accidente </a:t>
            </a:r>
            <a:r>
              <a:rPr lang="es-CO" altLang="es-CO" b="1" dirty="0" smtClean="0"/>
              <a:t>de </a:t>
            </a:r>
            <a:r>
              <a:rPr lang="es-CO" altLang="es-CO" b="1" dirty="0" smtClean="0"/>
              <a:t>Trabajo?</a:t>
            </a:r>
            <a:endParaRPr lang="es-CO" altLang="es-CO" b="1" dirty="0" smtClean="0"/>
          </a:p>
        </p:txBody>
      </p:sp>
      <p:graphicFrame>
        <p:nvGraphicFramePr>
          <p:cNvPr id="5" name="1 Diagrama"/>
          <p:cNvGraphicFramePr/>
          <p:nvPr/>
        </p:nvGraphicFramePr>
        <p:xfrm>
          <a:off x="2042615" y="1078174"/>
          <a:ext cx="8168184" cy="51713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8363139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TotalTime>
  <Words>278</Words>
  <Application>Microsoft Office PowerPoint</Application>
  <PresentationFormat>Panorámica</PresentationFormat>
  <Paragraphs>18</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MS PGothic</vt:lpstr>
      <vt:lpstr>Arial</vt:lpstr>
      <vt:lpstr>Calibri</vt:lpstr>
      <vt:lpstr>1_Tema de Office</vt:lpstr>
      <vt:lpstr>¿Qué es un Accidente de Trabajo?</vt:lpstr>
      <vt:lpstr>¿Cómo reportar un Accidente de Trabajo?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es un Accidente de Trabajo?</dc:title>
  <dc:creator>Carol Andrea Rincon Rodriguez</dc:creator>
  <cp:lastModifiedBy>Carol Andrea Rincon Rodriguez</cp:lastModifiedBy>
  <cp:revision>1</cp:revision>
  <dcterms:created xsi:type="dcterms:W3CDTF">2016-06-22T21:25:56Z</dcterms:created>
  <dcterms:modified xsi:type="dcterms:W3CDTF">2016-06-22T21:27:53Z</dcterms:modified>
</cp:coreProperties>
</file>