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49" r:id="rId2"/>
    <p:sldId id="350" r:id="rId3"/>
    <p:sldId id="421" r:id="rId4"/>
    <p:sldId id="420" r:id="rId5"/>
    <p:sldId id="422" r:id="rId6"/>
  </p:sldIdLst>
  <p:sldSz cx="10160000" cy="5715000"/>
  <p:notesSz cx="6858000" cy="11125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 Windows" initials="UdW" lastIdx="1" clrIdx="0">
    <p:extLst>
      <p:ext uri="{19B8F6BF-5375-455C-9EA6-DF929625EA0E}">
        <p15:presenceInfo xmlns:p15="http://schemas.microsoft.com/office/powerpoint/2012/main" userId="Usuario d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F3F"/>
    <a:srgbClr val="FF3B3B"/>
    <a:srgbClr val="CC00FF"/>
    <a:srgbClr val="30F030"/>
    <a:srgbClr val="FE0000"/>
    <a:srgbClr val="F99287"/>
    <a:srgbClr val="024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76755" autoAdjust="0"/>
  </p:normalViewPr>
  <p:slideViewPr>
    <p:cSldViewPr snapToGrid="0">
      <p:cViewPr varScale="1">
        <p:scale>
          <a:sx n="89" d="100"/>
          <a:sy n="89" d="100"/>
        </p:scale>
        <p:origin x="588" y="66"/>
      </p:cViewPr>
      <p:guideLst>
        <p:guide orient="horz" pos="1800"/>
        <p:guide pos="320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4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[i. Entradas Salidas y Rezago.xlsx]Consolidado!Tabla dinámica8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1695906432748538E-3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2.3391812865496218E-3"/>
              <c:y val="-5.1094890510948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0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4.2884494848067341E-17"/>
              <c:y val="-1.459854014598549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C000"/>
          </a:solidFill>
          <a:ln>
            <a:noFill/>
          </a:ln>
          <a:effectLst/>
        </c:spPr>
        <c:dLbl>
          <c:idx val="0"/>
          <c:layout>
            <c:manualLayout>
              <c:x val="1.4035087719298246E-2"/>
              <c:y val="1.21654501216545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0"/>
              <c:y val="-2.433090024330900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4.2884494848067341E-17"/>
              <c:y val="-2.433090024330909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2.3391812865497076E-3"/>
              <c:y val="-1.703163017031639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4.6783625730994153E-3"/>
              <c:y val="-3.406326034063260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C000"/>
          </a:solidFill>
          <a:ln>
            <a:noFill/>
          </a:ln>
          <a:effectLst/>
        </c:spPr>
        <c:dLbl>
          <c:idx val="0"/>
          <c:layout>
            <c:manualLayout>
              <c:x val="-1.0721123712016835E-17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3.5087719298245667E-3"/>
              <c:y val="1.70316301703163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1695906432748538E-3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1695906432748538E-3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Consolidado!$B$3</c:f>
              <c:strCache>
                <c:ptCount val="1"/>
                <c:pt idx="0">
                  <c:v>ENTRADAS MES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Consolidado!$A$4:$A$9</c:f>
              <c:multiLvlStrCache>
                <c:ptCount val="4"/>
                <c:lvl>
                  <c:pt idx="0">
                    <c:v>5</c:v>
                  </c:pt>
                  <c:pt idx="1">
                    <c:v>6</c:v>
                  </c:pt>
                  <c:pt idx="2">
                    <c:v>7</c:v>
                  </c:pt>
                  <c:pt idx="3">
                    <c:v>8</c:v>
                  </c:pt>
                </c:lvl>
                <c:lvl>
                  <c:pt idx="0">
                    <c:v>2016</c:v>
                  </c:pt>
                </c:lvl>
              </c:multiLvlStrCache>
            </c:multiLvlStrRef>
          </c:cat>
          <c:val>
            <c:numRef>
              <c:f>Consolidado!$B$4:$B$9</c:f>
              <c:numCache>
                <c:formatCode>#,##0</c:formatCode>
                <c:ptCount val="4"/>
                <c:pt idx="0">
                  <c:v>17028</c:v>
                </c:pt>
                <c:pt idx="1">
                  <c:v>17836</c:v>
                </c:pt>
                <c:pt idx="2">
                  <c:v>15621</c:v>
                </c:pt>
                <c:pt idx="3">
                  <c:v>9121</c:v>
                </c:pt>
              </c:numCache>
            </c:numRef>
          </c:val>
        </c:ser>
        <c:ser>
          <c:idx val="1"/>
          <c:order val="1"/>
          <c:tx>
            <c:strRef>
              <c:f>Consolidado!$C$3</c:f>
              <c:strCache>
                <c:ptCount val="1"/>
                <c:pt idx="0">
                  <c:v>SALIDAS MES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9"/>
            <c:invertIfNegative val="0"/>
            <c:bubble3D val="0"/>
          </c:dPt>
          <c:dLbls>
            <c:dLbl>
              <c:idx val="3"/>
              <c:layout>
                <c:manualLayout>
                  <c:x val="1.1695906432748538E-3"/>
                  <c:y val="-2.91970802919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Consolidado!$A$4:$A$9</c:f>
              <c:multiLvlStrCache>
                <c:ptCount val="4"/>
                <c:lvl>
                  <c:pt idx="0">
                    <c:v>5</c:v>
                  </c:pt>
                  <c:pt idx="1">
                    <c:v>6</c:v>
                  </c:pt>
                  <c:pt idx="2">
                    <c:v>7</c:v>
                  </c:pt>
                  <c:pt idx="3">
                    <c:v>8</c:v>
                  </c:pt>
                </c:lvl>
                <c:lvl>
                  <c:pt idx="0">
                    <c:v>2016</c:v>
                  </c:pt>
                </c:lvl>
              </c:multiLvlStrCache>
            </c:multiLvlStrRef>
          </c:cat>
          <c:val>
            <c:numRef>
              <c:f>Consolidado!$C$4:$C$9</c:f>
              <c:numCache>
                <c:formatCode>#,##0</c:formatCode>
                <c:ptCount val="4"/>
                <c:pt idx="0">
                  <c:v>28632</c:v>
                </c:pt>
                <c:pt idx="1">
                  <c:v>24985</c:v>
                </c:pt>
                <c:pt idx="2">
                  <c:v>24920</c:v>
                </c:pt>
                <c:pt idx="3">
                  <c:v>21007</c:v>
                </c:pt>
              </c:numCache>
            </c:numRef>
          </c:val>
        </c:ser>
        <c:ser>
          <c:idx val="2"/>
          <c:order val="2"/>
          <c:tx>
            <c:strRef>
              <c:f>Consolidado!$D$3</c:f>
              <c:strCache>
                <c:ptCount val="1"/>
                <c:pt idx="0">
                  <c:v>REZAGO/ATENCION MES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6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Consolidado!$A$4:$A$9</c:f>
              <c:multiLvlStrCache>
                <c:ptCount val="4"/>
                <c:lvl>
                  <c:pt idx="0">
                    <c:v>5</c:v>
                  </c:pt>
                  <c:pt idx="1">
                    <c:v>6</c:v>
                  </c:pt>
                  <c:pt idx="2">
                    <c:v>7</c:v>
                  </c:pt>
                  <c:pt idx="3">
                    <c:v>8</c:v>
                  </c:pt>
                </c:lvl>
                <c:lvl>
                  <c:pt idx="0">
                    <c:v>2016</c:v>
                  </c:pt>
                </c:lvl>
              </c:multiLvlStrCache>
            </c:multiLvlStrRef>
          </c:cat>
          <c:val>
            <c:numRef>
              <c:f>Consolidado!$D$4:$D$9</c:f>
              <c:numCache>
                <c:formatCode>#,##0</c:formatCode>
                <c:ptCount val="4"/>
                <c:pt idx="0">
                  <c:v>-11604</c:v>
                </c:pt>
                <c:pt idx="1">
                  <c:v>-7149</c:v>
                </c:pt>
                <c:pt idx="2">
                  <c:v>-9299</c:v>
                </c:pt>
                <c:pt idx="3">
                  <c:v>-11886</c:v>
                </c:pt>
              </c:numCache>
            </c:numRef>
          </c:val>
        </c:ser>
        <c:ser>
          <c:idx val="3"/>
          <c:order val="3"/>
          <c:tx>
            <c:strRef>
              <c:f>Consolidado!$E$3</c:f>
              <c:strCache>
                <c:ptCount val="1"/>
                <c:pt idx="0">
                  <c:v>REZAGO ACUMULADO MES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Consolidado!$A$4:$A$9</c:f>
              <c:multiLvlStrCache>
                <c:ptCount val="4"/>
                <c:lvl>
                  <c:pt idx="0">
                    <c:v>5</c:v>
                  </c:pt>
                  <c:pt idx="1">
                    <c:v>6</c:v>
                  </c:pt>
                  <c:pt idx="2">
                    <c:v>7</c:v>
                  </c:pt>
                  <c:pt idx="3">
                    <c:v>8</c:v>
                  </c:pt>
                </c:lvl>
                <c:lvl>
                  <c:pt idx="0">
                    <c:v>2016</c:v>
                  </c:pt>
                </c:lvl>
              </c:multiLvlStrCache>
            </c:multiLvlStrRef>
          </c:cat>
          <c:val>
            <c:numRef>
              <c:f>Consolidado!$E$4:$E$9</c:f>
              <c:numCache>
                <c:formatCode>#,##0</c:formatCode>
                <c:ptCount val="4"/>
                <c:pt idx="0">
                  <c:v>48373</c:v>
                </c:pt>
                <c:pt idx="1">
                  <c:v>41224</c:v>
                </c:pt>
                <c:pt idx="2">
                  <c:v>31925</c:v>
                </c:pt>
                <c:pt idx="3">
                  <c:v>20039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0368512"/>
        <c:axId val="240369072"/>
      </c:barChart>
      <c:catAx>
        <c:axId val="240368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0369072"/>
        <c:crosses val="autoZero"/>
        <c:auto val="1"/>
        <c:lblAlgn val="ctr"/>
        <c:lblOffset val="100"/>
        <c:noMultiLvlLbl val="0"/>
      </c:catAx>
      <c:valAx>
        <c:axId val="24036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036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userShapes r:id="rId5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[i. Entradas Salidas y Rezago.xlsx]Consolidado!Tabla dinámica8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C000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1.1695906432748538E-3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2.3391812865496218E-3"/>
              <c:y val="-5.1094890510948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0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4.2884494848067341E-17"/>
              <c:y val="-1.459854014598549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C000"/>
          </a:solidFill>
          <a:ln>
            <a:noFill/>
          </a:ln>
          <a:effectLst/>
        </c:spPr>
        <c:dLbl>
          <c:idx val="0"/>
          <c:layout>
            <c:manualLayout>
              <c:x val="1.4035087719298246E-2"/>
              <c:y val="1.21654501216545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3"/>
          </a:solidFill>
          <a:ln>
            <a:noFill/>
          </a:ln>
          <a:effectLst/>
        </c:spPr>
        <c:dLbl>
          <c:idx val="0"/>
          <c:layout>
            <c:manualLayout>
              <c:x val="0"/>
              <c:y val="-2.433090024330900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4.2884494848067341E-17"/>
              <c:y val="-2.433090024330909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2.3391812865497076E-3"/>
              <c:y val="-1.703163017031639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4.6783625730994153E-3"/>
              <c:y val="-3.406326034063260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C000"/>
          </a:solidFill>
          <a:ln>
            <a:noFill/>
          </a:ln>
          <a:effectLst/>
        </c:spPr>
        <c:dLbl>
          <c:idx val="0"/>
          <c:layout>
            <c:manualLayout>
              <c:x val="-1.0721123712016835E-17"/>
              <c:y val="-2.91970802919708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/>
          </a:solidFill>
          <a:ln>
            <a:noFill/>
          </a:ln>
          <a:effectLst/>
        </c:spPr>
        <c:dLbl>
          <c:idx val="0"/>
          <c:layout>
            <c:manualLayout>
              <c:x val="-3.5087719298245667E-3"/>
              <c:y val="1.703163017031630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Consolidado!$B$3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Consolidado!$A$4:$A$13</c:f>
              <c:multiLvlStrCache>
                <c:ptCount val="8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</c:lvl>
                <c:lvl>
                  <c:pt idx="0">
                    <c:v>2016</c:v>
                  </c:pt>
                </c:lvl>
              </c:multiLvlStrCache>
            </c:multiLvlStrRef>
          </c:cat>
          <c:val>
            <c:numRef>
              <c:f>Consolidado!$B$4:$B$13</c:f>
              <c:numCache>
                <c:formatCode>#,##0</c:formatCode>
                <c:ptCount val="8"/>
                <c:pt idx="0">
                  <c:v>17330</c:v>
                </c:pt>
                <c:pt idx="1">
                  <c:v>22949</c:v>
                </c:pt>
                <c:pt idx="2">
                  <c:v>19789</c:v>
                </c:pt>
                <c:pt idx="3">
                  <c:v>23187</c:v>
                </c:pt>
                <c:pt idx="4">
                  <c:v>17028</c:v>
                </c:pt>
                <c:pt idx="5">
                  <c:v>17836</c:v>
                </c:pt>
                <c:pt idx="6">
                  <c:v>15621</c:v>
                </c:pt>
                <c:pt idx="7">
                  <c:v>9121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2958160"/>
        <c:axId val="242958720"/>
      </c:barChart>
      <c:catAx>
        <c:axId val="24295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2958720"/>
        <c:crosses val="autoZero"/>
        <c:auto val="1"/>
        <c:lblAlgn val="ctr"/>
        <c:lblOffset val="100"/>
        <c:noMultiLvlLbl val="0"/>
      </c:catAx>
      <c:valAx>
        <c:axId val="24295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4295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0.1046</cdr:x>
      <cdr:y>0.76956</cdr:y>
    </cdr:from>
    <cdr:to>
      <cdr:x>0.15704</cdr:x>
      <cdr:y>0.80928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1051476" y="3578286"/>
          <a:ext cx="527181" cy="184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O" sz="1100" dirty="0" smtClean="0"/>
            <a:t>Mayo</a:t>
          </a:r>
          <a:endParaRPr lang="es-CO" sz="1100" dirty="0"/>
        </a:p>
      </cdr:txBody>
    </cdr:sp>
  </cdr:relSizeAnchor>
  <cdr:relSizeAnchor xmlns:cdr="http://schemas.openxmlformats.org/drawingml/2006/chartDrawing">
    <cdr:from>
      <cdr:x>0.48654</cdr:x>
      <cdr:y>0.7677</cdr:y>
    </cdr:from>
    <cdr:to>
      <cdr:x>0.54539</cdr:x>
      <cdr:y>0.81277</cdr:y>
    </cdr:to>
    <cdr:sp macro="" textlink="">
      <cdr:nvSpPr>
        <cdr:cNvPr id="3" name="CuadroTexto 1"/>
        <cdr:cNvSpPr txBox="1"/>
      </cdr:nvSpPr>
      <cdr:spPr>
        <a:xfrm xmlns:a="http://schemas.openxmlformats.org/drawingml/2006/main">
          <a:off x="4781052" y="3206232"/>
          <a:ext cx="578382" cy="1882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O" sz="1100" dirty="0" smtClean="0"/>
            <a:t>Julio</a:t>
          </a:r>
          <a:endParaRPr lang="es-CO" sz="1100" dirty="0"/>
        </a:p>
      </cdr:txBody>
    </cdr:sp>
  </cdr:relSizeAnchor>
  <cdr:relSizeAnchor xmlns:cdr="http://schemas.openxmlformats.org/drawingml/2006/chartDrawing">
    <cdr:from>
      <cdr:x>0.65739</cdr:x>
      <cdr:y>0.7677</cdr:y>
    </cdr:from>
    <cdr:to>
      <cdr:x>0.73978</cdr:x>
      <cdr:y>0.84702</cdr:y>
    </cdr:to>
    <cdr:sp macro="" textlink="">
      <cdr:nvSpPr>
        <cdr:cNvPr id="4" name="CuadroTexto 1"/>
        <cdr:cNvSpPr txBox="1"/>
      </cdr:nvSpPr>
      <cdr:spPr>
        <a:xfrm xmlns:a="http://schemas.openxmlformats.org/drawingml/2006/main">
          <a:off x="6459977" y="3206232"/>
          <a:ext cx="809672" cy="3313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CO" sz="1100" dirty="0" smtClean="0"/>
            <a:t>Agosto 19</a:t>
          </a:r>
          <a:endParaRPr lang="es-CO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8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581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B45E6-F777-48FF-89D6-CE164037D6C6}" type="datetimeFigureOut">
              <a:rPr lang="es-CO" smtClean="0"/>
              <a:pPr/>
              <a:t>22/08/2016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10567010"/>
            <a:ext cx="2971800" cy="558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10567010"/>
            <a:ext cx="2971800" cy="5581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B52C0-27AF-4706-96A2-0A49C03187BC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5003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58E-A48B-4282-B877-34E953E7E1F6}" type="datetimeFigureOut">
              <a:rPr lang="es-CO" smtClean="0"/>
              <a:pPr/>
              <a:t>22/08/2016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1390650"/>
            <a:ext cx="667385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5354638"/>
            <a:ext cx="548640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988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10567988"/>
            <a:ext cx="2971800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105D2-417E-45AB-B448-268EEBF5AAB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9502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3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735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393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160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6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35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458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53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754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083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72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592F-9EA9-4EC3-8260-7E20EC8E84E4}" type="datetimeFigureOut">
              <a:rPr lang="es-ES" smtClean="0"/>
              <a:pPr/>
              <a:t>22/08/2016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8FC81-BF53-47E2-B5ED-E88579A63CF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388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4" y="235131"/>
            <a:ext cx="10016836" cy="5479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6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64" y="231290"/>
            <a:ext cx="10016836" cy="5260056"/>
          </a:xfrm>
          <a:prstGeom prst="rect">
            <a:avLst/>
          </a:prstGeom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0" y="1660358"/>
            <a:ext cx="10160000" cy="11138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7619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O" sz="2400" b="1" dirty="0">
                <a:ln w="0"/>
                <a:solidFill>
                  <a:srgbClr val="C00000"/>
                </a:solidFill>
                <a:latin typeface="Century Gothic" panose="020B0502020202020204" pitchFamily="34" charset="0"/>
              </a:rPr>
              <a:t>ANÁLISIS </a:t>
            </a:r>
            <a:r>
              <a:rPr lang="es-CO" sz="2400" b="1" dirty="0" smtClean="0">
                <a:ln w="0"/>
                <a:solidFill>
                  <a:srgbClr val="C00000"/>
                </a:solidFill>
                <a:latin typeface="Century Gothic" panose="020B0502020202020204" pitchFamily="34" charset="0"/>
              </a:rPr>
              <a:t>TUTELAS Y DERECHOS DE PETICIÓN</a:t>
            </a:r>
            <a:endParaRPr lang="es-CO" sz="2400" b="1" dirty="0">
              <a:ln w="0"/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s-CO" sz="2400" b="1" dirty="0" smtClean="0">
                <a:ln w="0"/>
                <a:solidFill>
                  <a:srgbClr val="C00000"/>
                </a:solidFill>
                <a:latin typeface="Century Gothic" panose="020B0502020202020204" pitchFamily="34" charset="0"/>
              </a:rPr>
              <a:t>  </a:t>
            </a:r>
            <a:r>
              <a:rPr lang="es-CO" sz="2400" b="1" dirty="0">
                <a:ln w="0"/>
                <a:solidFill>
                  <a:srgbClr val="C00000"/>
                </a:solidFill>
                <a:latin typeface="Century Gothic" panose="020B0502020202020204" pitchFamily="34" charset="0"/>
              </a:rPr>
              <a:t>2016</a:t>
            </a:r>
          </a:p>
          <a:p>
            <a:pPr algn="ctr"/>
            <a:r>
              <a:rPr lang="es-CO" sz="2400" b="1" dirty="0">
                <a:ln w="0"/>
                <a:solidFill>
                  <a:srgbClr val="C00000"/>
                </a:solidFill>
                <a:latin typeface="Century Gothic" panose="020B0502020202020204" pitchFamily="34" charset="0"/>
              </a:rPr>
              <a:t>DIRECCIÓN GENERAL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193800" y="2774173"/>
            <a:ext cx="7772400" cy="4184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3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915283"/>
              </p:ext>
            </p:extLst>
          </p:nvPr>
        </p:nvGraphicFramePr>
        <p:xfrm>
          <a:off x="188632" y="1387736"/>
          <a:ext cx="9826737" cy="417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1"/>
          <p:cNvSpPr txBox="1"/>
          <p:nvPr/>
        </p:nvSpPr>
        <p:spPr>
          <a:xfrm>
            <a:off x="3089850" y="4593968"/>
            <a:ext cx="494821" cy="1846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Junio</a:t>
            </a:r>
            <a:endParaRPr lang="es-CO" sz="11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62579" y="355003"/>
            <a:ext cx="6088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C00000"/>
                </a:solidFill>
              </a:rPr>
              <a:t>GRÁFICAS DE ENTRADAS, SALIDAS, ATENCIONES Y REZAGO DE TUTELAS INTERPUESTAS POR LAS VÍCTIMAS EN LO CORRIDO DEL AÑO 2016  </a:t>
            </a:r>
            <a:endParaRPr lang="es-CO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61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/>
          <p:cNvSpPr txBox="1"/>
          <p:nvPr/>
        </p:nvSpPr>
        <p:spPr>
          <a:xfrm>
            <a:off x="4415213" y="5163186"/>
            <a:ext cx="516367" cy="19363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Abril</a:t>
            </a:r>
            <a:endParaRPr lang="es-CO" sz="1100" dirty="0"/>
          </a:p>
        </p:txBody>
      </p:sp>
      <p:sp>
        <p:nvSpPr>
          <p:cNvPr id="5" name="CuadroTexto 1"/>
          <p:cNvSpPr txBox="1"/>
          <p:nvPr/>
        </p:nvSpPr>
        <p:spPr>
          <a:xfrm>
            <a:off x="5477783" y="5181587"/>
            <a:ext cx="527124" cy="2043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Mayo</a:t>
            </a:r>
            <a:endParaRPr lang="es-CO" sz="1100" dirty="0"/>
          </a:p>
        </p:txBody>
      </p:sp>
      <p:sp>
        <p:nvSpPr>
          <p:cNvPr id="7" name="CuadroTexto 1"/>
          <p:cNvSpPr txBox="1"/>
          <p:nvPr/>
        </p:nvSpPr>
        <p:spPr>
          <a:xfrm>
            <a:off x="6471903" y="5213549"/>
            <a:ext cx="494852" cy="20439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Junio</a:t>
            </a:r>
            <a:endParaRPr lang="es-CO" sz="1100" dirty="0"/>
          </a:p>
        </p:txBody>
      </p:sp>
      <p:sp>
        <p:nvSpPr>
          <p:cNvPr id="8" name="CuadroTexto 1"/>
          <p:cNvSpPr txBox="1"/>
          <p:nvPr/>
        </p:nvSpPr>
        <p:spPr>
          <a:xfrm>
            <a:off x="7546341" y="5237020"/>
            <a:ext cx="516368" cy="1828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Julio</a:t>
            </a:r>
            <a:endParaRPr lang="es-CO" sz="1100" dirty="0"/>
          </a:p>
        </p:txBody>
      </p:sp>
      <p:sp>
        <p:nvSpPr>
          <p:cNvPr id="9" name="CuadroTexto 1"/>
          <p:cNvSpPr txBox="1"/>
          <p:nvPr/>
        </p:nvSpPr>
        <p:spPr>
          <a:xfrm>
            <a:off x="8391637" y="5220397"/>
            <a:ext cx="882623" cy="25818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CO" sz="1100" dirty="0" smtClean="0"/>
              <a:t>Agosto 19</a:t>
            </a:r>
            <a:endParaRPr lang="es-CO" sz="11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1073058" y="5156650"/>
            <a:ext cx="6239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Enero</a:t>
            </a:r>
            <a:endParaRPr lang="es-CO" sz="11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092661" y="5151270"/>
            <a:ext cx="8713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Febrero</a:t>
            </a:r>
            <a:endParaRPr lang="es-CO" sz="11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247662" y="5158289"/>
            <a:ext cx="8375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/>
              <a:t>Marzo</a:t>
            </a:r>
            <a:endParaRPr lang="es-CO" sz="1100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79124" y="387276"/>
            <a:ext cx="5432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C00000"/>
                </a:solidFill>
              </a:rPr>
              <a:t>TUTELAS INTERPUESTAS POR LAS VÍCTIMAS EN LO CORRIDO DEL AÑO 2016</a:t>
            </a:r>
            <a:endParaRPr lang="es-CO" dirty="0">
              <a:solidFill>
                <a:srgbClr val="C00000"/>
              </a:solidFill>
            </a:endParaRPr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3573674"/>
              </p:ext>
            </p:extLst>
          </p:nvPr>
        </p:nvGraphicFramePr>
        <p:xfrm>
          <a:off x="167465" y="891800"/>
          <a:ext cx="9843247" cy="446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64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61" y="193188"/>
            <a:ext cx="9897035" cy="563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567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42450</TotalTime>
  <Words>57</Words>
  <Application>Microsoft Office PowerPoint</Application>
  <PresentationFormat>Personalizado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Abril Nieto</dc:creator>
  <cp:lastModifiedBy>QAQC</cp:lastModifiedBy>
  <cp:revision>421</cp:revision>
  <cp:lastPrinted>2016-01-28T23:12:06Z</cp:lastPrinted>
  <dcterms:created xsi:type="dcterms:W3CDTF">2013-08-27T16:20:44Z</dcterms:created>
  <dcterms:modified xsi:type="dcterms:W3CDTF">2016-08-22T15:18:48Z</dcterms:modified>
</cp:coreProperties>
</file>