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55" r:id="rId3"/>
    <p:sldId id="370" r:id="rId4"/>
    <p:sldId id="367" r:id="rId5"/>
    <p:sldId id="363" r:id="rId6"/>
    <p:sldId id="364" r:id="rId7"/>
    <p:sldId id="368" r:id="rId8"/>
    <p:sldId id="343" r:id="rId9"/>
    <p:sldId id="365" r:id="rId10"/>
    <p:sldId id="371" r:id="rId11"/>
    <p:sldId id="274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2847" autoAdjust="0"/>
  </p:normalViewPr>
  <p:slideViewPr>
    <p:cSldViewPr snapToGrid="0">
      <p:cViewPr varScale="1">
        <p:scale>
          <a:sx n="74" d="100"/>
          <a:sy n="74" d="100"/>
        </p:scale>
        <p:origin x="1435" y="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BD112-08F3-4D53-9C62-73BE4AE6F88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7FA49B-B7CE-44CC-ABA9-5CA687B58796}">
      <dgm:prSet phldrT="[Texto]"/>
      <dgm:spPr>
        <a:solidFill>
          <a:srgbClr val="C00000"/>
        </a:solidFill>
      </dgm:spPr>
      <dgm:t>
        <a:bodyPr/>
        <a:lstStyle/>
        <a:p>
          <a:r>
            <a:rPr lang="es-CO" dirty="0" smtClean="0"/>
            <a:t>Prevención</a:t>
          </a:r>
          <a:endParaRPr lang="es-ES" dirty="0"/>
        </a:p>
      </dgm:t>
    </dgm:pt>
    <dgm:pt modelId="{65F2B28E-7498-4740-B94D-9C42D5800E9F}" type="parTrans" cxnId="{98B0C5E6-9977-435D-BE34-34BB72F55033}">
      <dgm:prSet/>
      <dgm:spPr/>
      <dgm:t>
        <a:bodyPr/>
        <a:lstStyle/>
        <a:p>
          <a:endParaRPr lang="es-ES"/>
        </a:p>
      </dgm:t>
    </dgm:pt>
    <dgm:pt modelId="{92EDC9A8-BD0C-4FFB-8052-61A9ACA0624D}" type="sibTrans" cxnId="{98B0C5E6-9977-435D-BE34-34BB72F55033}">
      <dgm:prSet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5CB3D73C-BECA-4FDC-8A2E-F398F8FA1890}">
      <dgm:prSet phldrT="[Texto]"/>
      <dgm:spPr>
        <a:solidFill>
          <a:srgbClr val="C00000"/>
        </a:solidFill>
      </dgm:spPr>
      <dgm:t>
        <a:bodyPr/>
        <a:lstStyle/>
        <a:p>
          <a:r>
            <a:rPr lang="es-CO" dirty="0" smtClean="0"/>
            <a:t>Atención Inmediata</a:t>
          </a:r>
          <a:endParaRPr lang="es-ES" dirty="0"/>
        </a:p>
      </dgm:t>
    </dgm:pt>
    <dgm:pt modelId="{1E04C22E-90E9-4BCD-8EE4-407BE26A373E}" type="parTrans" cxnId="{B5B2E078-2EDE-4B71-8AC9-666B8B025B0E}">
      <dgm:prSet/>
      <dgm:spPr/>
      <dgm:t>
        <a:bodyPr/>
        <a:lstStyle/>
        <a:p>
          <a:endParaRPr lang="es-ES"/>
        </a:p>
      </dgm:t>
    </dgm:pt>
    <dgm:pt modelId="{FB682074-6133-4504-B97C-4F0EFCBA44AA}" type="sibTrans" cxnId="{B5B2E078-2EDE-4B71-8AC9-666B8B025B0E}">
      <dgm:prSet/>
      <dgm:spPr>
        <a:solidFill>
          <a:srgbClr val="FFC000"/>
        </a:solidFill>
      </dgm:spPr>
      <dgm:t>
        <a:bodyPr/>
        <a:lstStyle/>
        <a:p>
          <a:endParaRPr lang="es-ES"/>
        </a:p>
      </dgm:t>
    </dgm:pt>
    <dgm:pt modelId="{B4A89D24-422F-4503-B21A-43DC1F6E1C24}">
      <dgm:prSet phldrT="[Texto]" custT="1"/>
      <dgm:spPr>
        <a:noFill/>
        <a:ln w="57150">
          <a:solidFill>
            <a:srgbClr val="FFC000"/>
          </a:solidFill>
        </a:ln>
      </dgm:spPr>
      <dgm:t>
        <a:bodyPr/>
        <a:lstStyle/>
        <a:p>
          <a:r>
            <a:rPr lang="es-CO" sz="1400" dirty="0" smtClean="0">
              <a:solidFill>
                <a:schemeClr val="tx1"/>
              </a:solidFill>
            </a:rPr>
            <a:t>Atención Humanitaria de </a:t>
          </a:r>
          <a:r>
            <a:rPr lang="es-CO" sz="1400" b="1" dirty="0" smtClean="0">
              <a:solidFill>
                <a:schemeClr val="tx1"/>
              </a:solidFill>
            </a:rPr>
            <a:t>Transición</a:t>
          </a:r>
          <a:endParaRPr lang="es-ES" sz="1400" b="1" dirty="0">
            <a:solidFill>
              <a:schemeClr val="tx1"/>
            </a:solidFill>
          </a:endParaRPr>
        </a:p>
      </dgm:t>
    </dgm:pt>
    <dgm:pt modelId="{0A5CDB14-3956-4B5F-BE3C-8332F0F34B29}" type="parTrans" cxnId="{BED6DACF-624D-4BA8-A075-E061B7E419A4}">
      <dgm:prSet/>
      <dgm:spPr/>
      <dgm:t>
        <a:bodyPr/>
        <a:lstStyle/>
        <a:p>
          <a:endParaRPr lang="es-ES"/>
        </a:p>
      </dgm:t>
    </dgm:pt>
    <dgm:pt modelId="{17E82737-AD4F-43D8-A395-4E198C7B9C61}" type="sibTrans" cxnId="{BED6DACF-624D-4BA8-A075-E061B7E419A4}">
      <dgm:prSet/>
      <dgm:spPr/>
      <dgm:t>
        <a:bodyPr/>
        <a:lstStyle/>
        <a:p>
          <a:endParaRPr lang="es-ES"/>
        </a:p>
      </dgm:t>
    </dgm:pt>
    <dgm:pt modelId="{A963EE2F-378C-4C36-B2FC-ADC35B872DD5}">
      <dgm:prSet custT="1"/>
      <dgm:spPr>
        <a:noFill/>
        <a:ln w="57150">
          <a:solidFill>
            <a:srgbClr val="FFC000"/>
          </a:solidFill>
        </a:ln>
      </dgm:spPr>
      <dgm:t>
        <a:bodyPr/>
        <a:lstStyle/>
        <a:p>
          <a:r>
            <a:rPr lang="es-CO" sz="1400" dirty="0" smtClean="0">
              <a:solidFill>
                <a:schemeClr val="tx1"/>
              </a:solidFill>
            </a:rPr>
            <a:t>Atención Humanitaria de </a:t>
          </a:r>
          <a:r>
            <a:rPr lang="es-CO" sz="1400" b="1" dirty="0" smtClean="0">
              <a:solidFill>
                <a:schemeClr val="tx1"/>
              </a:solidFill>
            </a:rPr>
            <a:t>Emergencia</a:t>
          </a:r>
          <a:endParaRPr lang="es-ES" sz="1400" b="1" dirty="0">
            <a:solidFill>
              <a:schemeClr val="tx1"/>
            </a:solidFill>
          </a:endParaRPr>
        </a:p>
      </dgm:t>
    </dgm:pt>
    <dgm:pt modelId="{8C5D16D5-EDE5-4996-B47D-1A195A91237D}" type="parTrans" cxnId="{6545000C-AD33-4835-A7A1-224F084C241E}">
      <dgm:prSet/>
      <dgm:spPr/>
      <dgm:t>
        <a:bodyPr/>
        <a:lstStyle/>
        <a:p>
          <a:endParaRPr lang="es-ES"/>
        </a:p>
      </dgm:t>
    </dgm:pt>
    <dgm:pt modelId="{252C14B2-E717-4AE4-90EA-B6A038263114}" type="sibTrans" cxnId="{6545000C-AD33-4835-A7A1-224F084C241E}">
      <dgm:prSet/>
      <dgm:spPr>
        <a:solidFill>
          <a:srgbClr val="FFC000"/>
        </a:solidFill>
      </dgm:spPr>
      <dgm:t>
        <a:bodyPr/>
        <a:lstStyle/>
        <a:p>
          <a:endParaRPr lang="es-ES"/>
        </a:p>
      </dgm:t>
    </dgm:pt>
    <dgm:pt modelId="{714ED8AE-EC02-45C9-9398-9C665A687427}" type="pres">
      <dgm:prSet presAssocID="{943BD112-08F3-4D53-9C62-73BE4AE6F8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8D9D54-0410-4C3C-A947-83835C08B5D2}" type="pres">
      <dgm:prSet presAssocID="{9F7FA49B-B7CE-44CC-ABA9-5CA687B58796}" presName="node" presStyleLbl="node1" presStyleIdx="0" presStyleCnt="4" custScaleX="179373" custLinFactNeighborX="-22919" custLinFactNeighborY="16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CB6A3E-4B8A-4448-83CE-1097BB6972AA}" type="pres">
      <dgm:prSet presAssocID="{92EDC9A8-BD0C-4FFB-8052-61A9ACA0624D}" presName="sibTrans" presStyleLbl="sibTrans2D1" presStyleIdx="0" presStyleCnt="3"/>
      <dgm:spPr/>
      <dgm:t>
        <a:bodyPr/>
        <a:lstStyle/>
        <a:p>
          <a:endParaRPr lang="es-ES"/>
        </a:p>
      </dgm:t>
    </dgm:pt>
    <dgm:pt modelId="{69DFBA51-9EDE-4C39-9259-2125305FC371}" type="pres">
      <dgm:prSet presAssocID="{92EDC9A8-BD0C-4FFB-8052-61A9ACA0624D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E13EAE84-9FA5-4AE1-81E9-C91800DFD63B}" type="pres">
      <dgm:prSet presAssocID="{5CB3D73C-BECA-4FDC-8A2E-F398F8FA1890}" presName="node" presStyleLbl="node1" presStyleIdx="1" presStyleCnt="4" custScaleX="1793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48C6EF-D314-4F65-835E-2EEA557C4300}" type="pres">
      <dgm:prSet presAssocID="{FB682074-6133-4504-B97C-4F0EFCBA44AA}" presName="sibTrans" presStyleLbl="sibTrans2D1" presStyleIdx="1" presStyleCnt="3"/>
      <dgm:spPr/>
      <dgm:t>
        <a:bodyPr/>
        <a:lstStyle/>
        <a:p>
          <a:endParaRPr lang="es-ES"/>
        </a:p>
      </dgm:t>
    </dgm:pt>
    <dgm:pt modelId="{48EC92CA-E158-4466-B432-E252B49EA964}" type="pres">
      <dgm:prSet presAssocID="{FB682074-6133-4504-B97C-4F0EFCBA44AA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64F45EDD-B70A-49B3-877D-E5F04F7D92B8}" type="pres">
      <dgm:prSet presAssocID="{A963EE2F-378C-4C36-B2FC-ADC35B872D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D9FAAD-E066-4666-828C-4F0F3DEDF97F}" type="pres">
      <dgm:prSet presAssocID="{252C14B2-E717-4AE4-90EA-B6A038263114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4174CDB-F3BD-4512-A0D5-8AD6A13807A3}" type="pres">
      <dgm:prSet presAssocID="{252C14B2-E717-4AE4-90EA-B6A038263114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D17AF87F-2043-46BE-99B2-9CC4B56F5881}" type="pres">
      <dgm:prSet presAssocID="{B4A89D24-422F-4503-B21A-43DC1F6E1C2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2EE6B08-BE70-4DF8-92FA-0C225375B4E7}" type="presOf" srcId="{5CB3D73C-BECA-4FDC-8A2E-F398F8FA1890}" destId="{E13EAE84-9FA5-4AE1-81E9-C91800DFD63B}" srcOrd="0" destOrd="0" presId="urn:microsoft.com/office/officeart/2005/8/layout/process1"/>
    <dgm:cxn modelId="{8B969886-02E3-4639-A923-866AD16558DA}" type="presOf" srcId="{92EDC9A8-BD0C-4FFB-8052-61A9ACA0624D}" destId="{69DFBA51-9EDE-4C39-9259-2125305FC371}" srcOrd="1" destOrd="0" presId="urn:microsoft.com/office/officeart/2005/8/layout/process1"/>
    <dgm:cxn modelId="{BED6DACF-624D-4BA8-A075-E061B7E419A4}" srcId="{943BD112-08F3-4D53-9C62-73BE4AE6F88E}" destId="{B4A89D24-422F-4503-B21A-43DC1F6E1C24}" srcOrd="3" destOrd="0" parTransId="{0A5CDB14-3956-4B5F-BE3C-8332F0F34B29}" sibTransId="{17E82737-AD4F-43D8-A395-4E198C7B9C61}"/>
    <dgm:cxn modelId="{B5B2E078-2EDE-4B71-8AC9-666B8B025B0E}" srcId="{943BD112-08F3-4D53-9C62-73BE4AE6F88E}" destId="{5CB3D73C-BECA-4FDC-8A2E-F398F8FA1890}" srcOrd="1" destOrd="0" parTransId="{1E04C22E-90E9-4BCD-8EE4-407BE26A373E}" sibTransId="{FB682074-6133-4504-B97C-4F0EFCBA44AA}"/>
    <dgm:cxn modelId="{98B0C5E6-9977-435D-BE34-34BB72F55033}" srcId="{943BD112-08F3-4D53-9C62-73BE4AE6F88E}" destId="{9F7FA49B-B7CE-44CC-ABA9-5CA687B58796}" srcOrd="0" destOrd="0" parTransId="{65F2B28E-7498-4740-B94D-9C42D5800E9F}" sibTransId="{92EDC9A8-BD0C-4FFB-8052-61A9ACA0624D}"/>
    <dgm:cxn modelId="{7DC91F64-B59B-4BFC-BD61-6F2EEB585F3C}" type="presOf" srcId="{92EDC9A8-BD0C-4FFB-8052-61A9ACA0624D}" destId="{5FCB6A3E-4B8A-4448-83CE-1097BB6972AA}" srcOrd="0" destOrd="0" presId="urn:microsoft.com/office/officeart/2005/8/layout/process1"/>
    <dgm:cxn modelId="{D76D7470-4D87-4E68-AE58-E02A26F5EEF7}" type="presOf" srcId="{9F7FA49B-B7CE-44CC-ABA9-5CA687B58796}" destId="{C18D9D54-0410-4C3C-A947-83835C08B5D2}" srcOrd="0" destOrd="0" presId="urn:microsoft.com/office/officeart/2005/8/layout/process1"/>
    <dgm:cxn modelId="{8B453B98-D185-4343-976F-C360EDBBA043}" type="presOf" srcId="{943BD112-08F3-4D53-9C62-73BE4AE6F88E}" destId="{714ED8AE-EC02-45C9-9398-9C665A687427}" srcOrd="0" destOrd="0" presId="urn:microsoft.com/office/officeart/2005/8/layout/process1"/>
    <dgm:cxn modelId="{D11C85D4-ACC5-4300-B35A-DAA85A0EEF86}" type="presOf" srcId="{252C14B2-E717-4AE4-90EA-B6A038263114}" destId="{A1D9FAAD-E066-4666-828C-4F0F3DEDF97F}" srcOrd="0" destOrd="0" presId="urn:microsoft.com/office/officeart/2005/8/layout/process1"/>
    <dgm:cxn modelId="{D9DD128D-294C-47F1-86D7-4C1895E361E6}" type="presOf" srcId="{A963EE2F-378C-4C36-B2FC-ADC35B872DD5}" destId="{64F45EDD-B70A-49B3-877D-E5F04F7D92B8}" srcOrd="0" destOrd="0" presId="urn:microsoft.com/office/officeart/2005/8/layout/process1"/>
    <dgm:cxn modelId="{6023461A-92F4-4F9A-B4E1-AA6BECE6CC5F}" type="presOf" srcId="{FB682074-6133-4504-B97C-4F0EFCBA44AA}" destId="{CF48C6EF-D314-4F65-835E-2EEA557C4300}" srcOrd="0" destOrd="0" presId="urn:microsoft.com/office/officeart/2005/8/layout/process1"/>
    <dgm:cxn modelId="{045DB969-3842-4492-80EC-AB2D0FBECA01}" type="presOf" srcId="{FB682074-6133-4504-B97C-4F0EFCBA44AA}" destId="{48EC92CA-E158-4466-B432-E252B49EA964}" srcOrd="1" destOrd="0" presId="urn:microsoft.com/office/officeart/2005/8/layout/process1"/>
    <dgm:cxn modelId="{D44EAFB0-88ED-4B70-BE4B-C4973339706D}" type="presOf" srcId="{252C14B2-E717-4AE4-90EA-B6A038263114}" destId="{74174CDB-F3BD-4512-A0D5-8AD6A13807A3}" srcOrd="1" destOrd="0" presId="urn:microsoft.com/office/officeart/2005/8/layout/process1"/>
    <dgm:cxn modelId="{68FD41C9-FCE1-4632-88BA-22B4D22FC737}" type="presOf" srcId="{B4A89D24-422F-4503-B21A-43DC1F6E1C24}" destId="{D17AF87F-2043-46BE-99B2-9CC4B56F5881}" srcOrd="0" destOrd="0" presId="urn:microsoft.com/office/officeart/2005/8/layout/process1"/>
    <dgm:cxn modelId="{6545000C-AD33-4835-A7A1-224F084C241E}" srcId="{943BD112-08F3-4D53-9C62-73BE4AE6F88E}" destId="{A963EE2F-378C-4C36-B2FC-ADC35B872DD5}" srcOrd="2" destOrd="0" parTransId="{8C5D16D5-EDE5-4996-B47D-1A195A91237D}" sibTransId="{252C14B2-E717-4AE4-90EA-B6A038263114}"/>
    <dgm:cxn modelId="{9A0EB3CE-4902-4964-A632-8821950071E0}" type="presParOf" srcId="{714ED8AE-EC02-45C9-9398-9C665A687427}" destId="{C18D9D54-0410-4C3C-A947-83835C08B5D2}" srcOrd="0" destOrd="0" presId="urn:microsoft.com/office/officeart/2005/8/layout/process1"/>
    <dgm:cxn modelId="{B6911DB1-5A57-45A1-9FAC-AEF6249E3610}" type="presParOf" srcId="{714ED8AE-EC02-45C9-9398-9C665A687427}" destId="{5FCB6A3E-4B8A-4448-83CE-1097BB6972AA}" srcOrd="1" destOrd="0" presId="urn:microsoft.com/office/officeart/2005/8/layout/process1"/>
    <dgm:cxn modelId="{F3119865-B134-46E4-BEE1-F913803D6D85}" type="presParOf" srcId="{5FCB6A3E-4B8A-4448-83CE-1097BB6972AA}" destId="{69DFBA51-9EDE-4C39-9259-2125305FC371}" srcOrd="0" destOrd="0" presId="urn:microsoft.com/office/officeart/2005/8/layout/process1"/>
    <dgm:cxn modelId="{CCA50B7F-0955-4B0F-BB21-1A057F78D577}" type="presParOf" srcId="{714ED8AE-EC02-45C9-9398-9C665A687427}" destId="{E13EAE84-9FA5-4AE1-81E9-C91800DFD63B}" srcOrd="2" destOrd="0" presId="urn:microsoft.com/office/officeart/2005/8/layout/process1"/>
    <dgm:cxn modelId="{10A2961F-8264-46DE-9086-5A8BA5BCEF65}" type="presParOf" srcId="{714ED8AE-EC02-45C9-9398-9C665A687427}" destId="{CF48C6EF-D314-4F65-835E-2EEA557C4300}" srcOrd="3" destOrd="0" presId="urn:microsoft.com/office/officeart/2005/8/layout/process1"/>
    <dgm:cxn modelId="{DEC5DD5D-BCE9-4526-B74F-8D212655D1FC}" type="presParOf" srcId="{CF48C6EF-D314-4F65-835E-2EEA557C4300}" destId="{48EC92CA-E158-4466-B432-E252B49EA964}" srcOrd="0" destOrd="0" presId="urn:microsoft.com/office/officeart/2005/8/layout/process1"/>
    <dgm:cxn modelId="{1AF3B526-0A85-43CE-8DD2-35C33AE57DB7}" type="presParOf" srcId="{714ED8AE-EC02-45C9-9398-9C665A687427}" destId="{64F45EDD-B70A-49B3-877D-E5F04F7D92B8}" srcOrd="4" destOrd="0" presId="urn:microsoft.com/office/officeart/2005/8/layout/process1"/>
    <dgm:cxn modelId="{71523910-EB18-4A98-B413-1120B25053A9}" type="presParOf" srcId="{714ED8AE-EC02-45C9-9398-9C665A687427}" destId="{A1D9FAAD-E066-4666-828C-4F0F3DEDF97F}" srcOrd="5" destOrd="0" presId="urn:microsoft.com/office/officeart/2005/8/layout/process1"/>
    <dgm:cxn modelId="{B42D1545-1AF1-42A3-90CE-A4747EB31298}" type="presParOf" srcId="{A1D9FAAD-E066-4666-828C-4F0F3DEDF97F}" destId="{74174CDB-F3BD-4512-A0D5-8AD6A13807A3}" srcOrd="0" destOrd="0" presId="urn:microsoft.com/office/officeart/2005/8/layout/process1"/>
    <dgm:cxn modelId="{553F681E-ED3F-4613-AEC9-3BC394F5B272}" type="presParOf" srcId="{714ED8AE-EC02-45C9-9398-9C665A687427}" destId="{D17AF87F-2043-46BE-99B2-9CC4B56F588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9F5FE4-11F6-402E-822A-FBD5E674937F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1EC4F07-2E27-43B8-81CC-83E2FA2CDB67}">
      <dgm:prSet phldrT="[Texto]" custT="1"/>
      <dgm:spPr>
        <a:noFill/>
        <a:ln w="57150">
          <a:solidFill>
            <a:srgbClr val="C00000"/>
          </a:solidFill>
        </a:ln>
      </dgm:spPr>
      <dgm:t>
        <a:bodyPr/>
        <a:lstStyle/>
        <a:p>
          <a:endParaRPr lang="es-ES" sz="1800" dirty="0">
            <a:solidFill>
              <a:schemeClr val="tx1"/>
            </a:solidFill>
          </a:endParaRPr>
        </a:p>
      </dgm:t>
    </dgm:pt>
    <dgm:pt modelId="{903BF14A-219D-4B4C-AA16-6529AEBD9BC2}" type="parTrans" cxnId="{36F020DD-F442-4945-9F08-9619E3AAFAF5}">
      <dgm:prSet/>
      <dgm:spPr/>
      <dgm:t>
        <a:bodyPr/>
        <a:lstStyle/>
        <a:p>
          <a:endParaRPr lang="es-ES"/>
        </a:p>
      </dgm:t>
    </dgm:pt>
    <dgm:pt modelId="{F59B45DC-19DB-40F4-8934-5422A3F51C6E}" type="sibTrans" cxnId="{36F020DD-F442-4945-9F08-9619E3AAFAF5}">
      <dgm:prSet/>
      <dgm:spPr/>
      <dgm:t>
        <a:bodyPr/>
        <a:lstStyle/>
        <a:p>
          <a:endParaRPr lang="es-ES"/>
        </a:p>
      </dgm:t>
    </dgm:pt>
    <dgm:pt modelId="{3A5E38C4-E024-4741-94DB-CA3D0546B33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+mn-lt"/>
            </a:rPr>
            <a:t>Implementar </a:t>
          </a:r>
          <a:r>
            <a:rPr lang="es-ES" b="1" dirty="0" smtClean="0">
              <a:solidFill>
                <a:schemeClr val="tx1"/>
              </a:solidFill>
              <a:latin typeface="+mn-lt"/>
            </a:rPr>
            <a:t>con las entidades competentes</a:t>
          </a:r>
          <a:r>
            <a:rPr lang="es-ES" dirty="0" smtClean="0">
              <a:solidFill>
                <a:schemeClr val="tx1"/>
              </a:solidFill>
              <a:latin typeface="+mn-lt"/>
            </a:rPr>
            <a:t>, las acciones para </a:t>
          </a:r>
          <a:r>
            <a:rPr lang="es-ES" b="1" dirty="0" smtClean="0">
              <a:solidFill>
                <a:schemeClr val="tx1"/>
              </a:solidFill>
              <a:latin typeface="+mn-lt"/>
            </a:rPr>
            <a:t>brindar la atención </a:t>
          </a:r>
          <a:r>
            <a:rPr lang="es-ES" dirty="0" smtClean="0">
              <a:solidFill>
                <a:schemeClr val="tx1"/>
              </a:solidFill>
              <a:latin typeface="+mn-lt"/>
            </a:rPr>
            <a:t>oportuna e integral y realizar </a:t>
          </a:r>
          <a:r>
            <a:rPr lang="es-ES" b="1" dirty="0" smtClean="0">
              <a:solidFill>
                <a:schemeClr val="tx1"/>
              </a:solidFill>
              <a:latin typeface="+mn-lt"/>
            </a:rPr>
            <a:t>seguimiento a las emergencias humanitarias, desplazamientos masivos y atentados terroristas</a:t>
          </a:r>
          <a:r>
            <a:rPr lang="es-ES" dirty="0" smtClean="0">
              <a:solidFill>
                <a:schemeClr val="tx1"/>
              </a:solidFill>
              <a:latin typeface="+mn-lt"/>
            </a:rPr>
            <a:t> en el marco de la Ley 1448 de 2011. </a:t>
          </a:r>
          <a:endParaRPr lang="es-ES" dirty="0">
            <a:solidFill>
              <a:schemeClr val="tx1"/>
            </a:solidFill>
          </a:endParaRPr>
        </a:p>
      </dgm:t>
    </dgm:pt>
    <dgm:pt modelId="{EAEB04A3-BF9C-45B1-96D3-14B585D391A4}" type="parTrans" cxnId="{C1F651AB-EDA3-4812-943A-557D7102B149}">
      <dgm:prSet/>
      <dgm:spPr/>
      <dgm:t>
        <a:bodyPr/>
        <a:lstStyle/>
        <a:p>
          <a:endParaRPr lang="es-ES"/>
        </a:p>
      </dgm:t>
    </dgm:pt>
    <dgm:pt modelId="{0AB24820-1EE8-4775-AEE5-92671B3A1511}" type="sibTrans" cxnId="{C1F651AB-EDA3-4812-943A-557D7102B149}">
      <dgm:prSet/>
      <dgm:spPr/>
      <dgm:t>
        <a:bodyPr/>
        <a:lstStyle/>
        <a:p>
          <a:endParaRPr lang="es-ES"/>
        </a:p>
      </dgm:t>
    </dgm:pt>
    <dgm:pt modelId="{73340DB7-B752-479C-9F8A-518C8F2C5A1F}">
      <dgm:prSet phldrT="[Texto]" custT="1"/>
      <dgm:spPr>
        <a:noFill/>
        <a:ln w="57150">
          <a:solidFill>
            <a:srgbClr val="C00000"/>
          </a:solidFill>
        </a:ln>
      </dgm:spPr>
      <dgm:t>
        <a:bodyPr/>
        <a:lstStyle/>
        <a:p>
          <a:r>
            <a:rPr lang="es-CO" sz="1800" dirty="0" smtClean="0">
              <a:solidFill>
                <a:schemeClr val="tx1"/>
              </a:solidFill>
            </a:rPr>
            <a:t>Decreto 4802</a:t>
          </a:r>
          <a:endParaRPr lang="es-ES" sz="1800" dirty="0">
            <a:solidFill>
              <a:schemeClr val="tx1"/>
            </a:solidFill>
          </a:endParaRPr>
        </a:p>
      </dgm:t>
    </dgm:pt>
    <dgm:pt modelId="{9ADB1FC0-C9AC-44BD-ADF1-F77645595EA5}" type="sibTrans" cxnId="{30B53C91-F724-4D4B-BE80-3740EC8E7396}">
      <dgm:prSet/>
      <dgm:spPr/>
      <dgm:t>
        <a:bodyPr/>
        <a:lstStyle/>
        <a:p>
          <a:endParaRPr lang="es-ES"/>
        </a:p>
      </dgm:t>
    </dgm:pt>
    <dgm:pt modelId="{7012C8C1-1BD5-4F8C-9935-697D09C1ED0B}" type="parTrans" cxnId="{30B53C91-F724-4D4B-BE80-3740EC8E7396}">
      <dgm:prSet/>
      <dgm:spPr/>
      <dgm:t>
        <a:bodyPr/>
        <a:lstStyle/>
        <a:p>
          <a:endParaRPr lang="es-ES"/>
        </a:p>
      </dgm:t>
    </dgm:pt>
    <dgm:pt modelId="{62C545A3-168C-4ABE-8D49-B983F7941F3F}">
      <dgm:prSet phldrT="[Texto]"/>
      <dgm:spPr>
        <a:solidFill>
          <a:srgbClr val="C00000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  <a:latin typeface="+mn-lt"/>
            </a:rPr>
            <a:t>Adelantar, en coordinación </a:t>
          </a:r>
          <a:r>
            <a:rPr lang="es-ES" b="1" dirty="0" smtClean="0">
              <a:solidFill>
                <a:schemeClr val="tx1"/>
              </a:solidFill>
              <a:latin typeface="+mn-lt"/>
            </a:rPr>
            <a:t>con otras entidades </a:t>
          </a:r>
          <a:r>
            <a:rPr lang="es-ES" dirty="0" smtClean="0">
              <a:solidFill>
                <a:schemeClr val="tx1"/>
              </a:solidFill>
              <a:latin typeface="+mn-lt"/>
            </a:rPr>
            <a:t>competentes, las acciones con el objeto de </a:t>
          </a:r>
          <a:r>
            <a:rPr lang="es-ES" b="1" dirty="0" smtClean="0">
              <a:solidFill>
                <a:schemeClr val="tx1"/>
              </a:solidFill>
              <a:latin typeface="+mn-lt"/>
            </a:rPr>
            <a:t>identificar y prevenir las fuentes del riesgo, </a:t>
          </a:r>
          <a:r>
            <a:rPr lang="es-ES" dirty="0" smtClean="0">
              <a:solidFill>
                <a:schemeClr val="tx1"/>
              </a:solidFill>
              <a:latin typeface="+mn-lt"/>
            </a:rPr>
            <a:t>su magnitud, inminencia y las capacidades de las autoridades locales con el fin de activar una respuesta integral, coordinada y eficaz, en el marco de la Ley 1448 de 2011. </a:t>
          </a:r>
        </a:p>
        <a:p>
          <a:endParaRPr lang="es-CO" dirty="0" smtClean="0">
            <a:solidFill>
              <a:schemeClr val="tx1"/>
            </a:solidFill>
            <a:latin typeface="+mn-lt"/>
          </a:endParaRPr>
        </a:p>
        <a:p>
          <a:r>
            <a:rPr lang="es-ES" b="1" dirty="0" smtClean="0">
              <a:solidFill>
                <a:schemeClr val="tx1"/>
              </a:solidFill>
              <a:latin typeface="+mn-lt"/>
            </a:rPr>
            <a:t>Diseñar la metodología </a:t>
          </a:r>
          <a:r>
            <a:rPr lang="es-ES" dirty="0" smtClean="0">
              <a:solidFill>
                <a:schemeClr val="tx1"/>
              </a:solidFill>
              <a:latin typeface="+mn-lt"/>
            </a:rPr>
            <a:t>de elaboración de planes de contingencia para atender las emergencias producidas en el marco del conflicto armado interno y </a:t>
          </a:r>
          <a:r>
            <a:rPr lang="es-ES" b="1" dirty="0" smtClean="0">
              <a:solidFill>
                <a:schemeClr val="tx1"/>
              </a:solidFill>
              <a:latin typeface="+mn-lt"/>
            </a:rPr>
            <a:t>asesorar y acompañar </a:t>
          </a:r>
          <a:r>
            <a:rPr lang="es-ES" dirty="0" smtClean="0">
              <a:solidFill>
                <a:schemeClr val="tx1"/>
              </a:solidFill>
              <a:latin typeface="+mn-lt"/>
            </a:rPr>
            <a:t>a las autoridades territoriales en su adopción e implementación. </a:t>
          </a:r>
          <a:endParaRPr lang="es-ES" dirty="0">
            <a:solidFill>
              <a:schemeClr val="tx1"/>
            </a:solidFill>
          </a:endParaRPr>
        </a:p>
      </dgm:t>
    </dgm:pt>
    <dgm:pt modelId="{1431E75E-861A-421F-8C15-DE0F563220FD}" type="sibTrans" cxnId="{CCDC3FF6-27D4-47C6-B1D8-351D7E85388C}">
      <dgm:prSet/>
      <dgm:spPr/>
      <dgm:t>
        <a:bodyPr/>
        <a:lstStyle/>
        <a:p>
          <a:endParaRPr lang="es-ES"/>
        </a:p>
      </dgm:t>
    </dgm:pt>
    <dgm:pt modelId="{5A0140B6-C368-430B-839F-F8091140C4CA}" type="parTrans" cxnId="{CCDC3FF6-27D4-47C6-B1D8-351D7E85388C}">
      <dgm:prSet/>
      <dgm:spPr/>
      <dgm:t>
        <a:bodyPr/>
        <a:lstStyle/>
        <a:p>
          <a:endParaRPr lang="es-ES"/>
        </a:p>
      </dgm:t>
    </dgm:pt>
    <dgm:pt modelId="{B1DFCF02-B396-4922-9A6D-4D57A42DA397}">
      <dgm:prSet/>
      <dgm:spPr/>
      <dgm:t>
        <a:bodyPr/>
        <a:lstStyle/>
        <a:p>
          <a:endParaRPr lang="es-ES" dirty="0">
            <a:solidFill>
              <a:schemeClr val="tx1"/>
            </a:solidFill>
            <a:latin typeface="+mn-lt"/>
          </a:endParaRPr>
        </a:p>
      </dgm:t>
    </dgm:pt>
    <dgm:pt modelId="{80B5D168-263C-4FA1-94B9-E77C83673722}" type="parTrans" cxnId="{B79BF09A-158F-4510-A86F-0C42CB74F66A}">
      <dgm:prSet/>
      <dgm:spPr/>
      <dgm:t>
        <a:bodyPr/>
        <a:lstStyle/>
        <a:p>
          <a:endParaRPr lang="es-ES"/>
        </a:p>
      </dgm:t>
    </dgm:pt>
    <dgm:pt modelId="{51DF5B8F-D741-4EE4-B32E-4CBED205A663}" type="sibTrans" cxnId="{B79BF09A-158F-4510-A86F-0C42CB74F66A}">
      <dgm:prSet/>
      <dgm:spPr/>
      <dgm:t>
        <a:bodyPr/>
        <a:lstStyle/>
        <a:p>
          <a:endParaRPr lang="es-ES"/>
        </a:p>
      </dgm:t>
    </dgm:pt>
    <dgm:pt modelId="{0AE84B41-ED3B-4EEA-9DD3-A4BDD8470318}">
      <dgm:prSet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+mn-lt"/>
            </a:rPr>
            <a:t>Brindar la ayuda humanitaria </a:t>
          </a:r>
          <a:r>
            <a:rPr lang="es-ES" dirty="0" smtClean="0">
              <a:solidFill>
                <a:schemeClr val="tx1"/>
              </a:solidFill>
              <a:latin typeface="+mn-lt"/>
            </a:rPr>
            <a:t>en los términos establecidos en los artículos </a:t>
          </a:r>
          <a:r>
            <a:rPr lang="es-ES" b="1" dirty="0" smtClean="0">
              <a:solidFill>
                <a:schemeClr val="tx1"/>
              </a:solidFill>
              <a:latin typeface="+mn-lt"/>
            </a:rPr>
            <a:t>47 y 63 </a:t>
          </a:r>
          <a:r>
            <a:rPr lang="es-ES" dirty="0" smtClean="0">
              <a:solidFill>
                <a:schemeClr val="tx1"/>
              </a:solidFill>
              <a:latin typeface="+mn-lt"/>
            </a:rPr>
            <a:t>la Ley 1448 de 2011 y demás normas reglamentarias, en coordinación con las demás autoridades competentes. </a:t>
          </a:r>
          <a:endParaRPr lang="es-ES" dirty="0">
            <a:solidFill>
              <a:schemeClr val="tx1"/>
            </a:solidFill>
            <a:latin typeface="+mn-lt"/>
          </a:endParaRPr>
        </a:p>
      </dgm:t>
    </dgm:pt>
    <dgm:pt modelId="{14F13D31-F0C3-4B54-9E7F-6991F013668D}" type="parTrans" cxnId="{6135C156-02A0-4912-B9C8-3059BA44B94D}">
      <dgm:prSet/>
      <dgm:spPr/>
      <dgm:t>
        <a:bodyPr/>
        <a:lstStyle/>
        <a:p>
          <a:endParaRPr lang="es-ES"/>
        </a:p>
      </dgm:t>
    </dgm:pt>
    <dgm:pt modelId="{AF572F29-BB93-4C8F-9503-6AEEA9B9040D}" type="sibTrans" cxnId="{6135C156-02A0-4912-B9C8-3059BA44B94D}">
      <dgm:prSet/>
      <dgm:spPr/>
      <dgm:t>
        <a:bodyPr/>
        <a:lstStyle/>
        <a:p>
          <a:endParaRPr lang="es-ES"/>
        </a:p>
      </dgm:t>
    </dgm:pt>
    <dgm:pt modelId="{D578DD17-F8FC-459A-9204-8A1427DADF74}" type="pres">
      <dgm:prSet presAssocID="{039F5FE4-11F6-402E-822A-FBD5E67493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06F8BD9-3370-43FB-AB92-53C0FCA33277}" type="pres">
      <dgm:prSet presAssocID="{73340DB7-B752-479C-9F8A-518C8F2C5A1F}" presName="compositeNode" presStyleCnt="0">
        <dgm:presLayoutVars>
          <dgm:bulletEnabled val="1"/>
        </dgm:presLayoutVars>
      </dgm:prSet>
      <dgm:spPr/>
    </dgm:pt>
    <dgm:pt modelId="{467F8F35-3255-4772-9A4F-29A145E6CF45}" type="pres">
      <dgm:prSet presAssocID="{73340DB7-B752-479C-9F8A-518C8F2C5A1F}" presName="bgRect" presStyleLbl="node1" presStyleIdx="0" presStyleCnt="2" custScaleY="126606" custLinFactNeighborX="39" custLinFactNeighborY="7024"/>
      <dgm:spPr/>
      <dgm:t>
        <a:bodyPr/>
        <a:lstStyle/>
        <a:p>
          <a:endParaRPr lang="es-ES"/>
        </a:p>
      </dgm:t>
    </dgm:pt>
    <dgm:pt modelId="{0F750750-B0A3-4E2C-B3DD-FD742B93E884}" type="pres">
      <dgm:prSet presAssocID="{73340DB7-B752-479C-9F8A-518C8F2C5A1F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710453-4398-4FD8-8586-732EC6BD7E6C}" type="pres">
      <dgm:prSet presAssocID="{73340DB7-B752-479C-9F8A-518C8F2C5A1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4E4B06-174D-4054-B820-E2056A93A093}" type="pres">
      <dgm:prSet presAssocID="{9ADB1FC0-C9AC-44BD-ADF1-F77645595EA5}" presName="hSp" presStyleCnt="0"/>
      <dgm:spPr/>
    </dgm:pt>
    <dgm:pt modelId="{91C78254-1936-4DEC-9DF3-412A16B2A351}" type="pres">
      <dgm:prSet presAssocID="{9ADB1FC0-C9AC-44BD-ADF1-F77645595EA5}" presName="vProcSp" presStyleCnt="0"/>
      <dgm:spPr/>
    </dgm:pt>
    <dgm:pt modelId="{BF0C5B97-0C3E-4FD9-AA8B-D4A6953452F0}" type="pres">
      <dgm:prSet presAssocID="{9ADB1FC0-C9AC-44BD-ADF1-F77645595EA5}" presName="vSp1" presStyleCnt="0"/>
      <dgm:spPr/>
    </dgm:pt>
    <dgm:pt modelId="{DEAE034B-DE39-4E76-B8BF-184DE7B372A1}" type="pres">
      <dgm:prSet presAssocID="{9ADB1FC0-C9AC-44BD-ADF1-F77645595EA5}" presName="simulatedConn" presStyleLbl="solidFgAcc1" presStyleIdx="0" presStyleCnt="1"/>
      <dgm:spPr/>
    </dgm:pt>
    <dgm:pt modelId="{CAC750F1-660A-4719-BC46-DBF1117D6F6B}" type="pres">
      <dgm:prSet presAssocID="{9ADB1FC0-C9AC-44BD-ADF1-F77645595EA5}" presName="vSp2" presStyleCnt="0"/>
      <dgm:spPr/>
    </dgm:pt>
    <dgm:pt modelId="{CB8ED567-EDB9-44A7-86C6-EBEC0AC8761F}" type="pres">
      <dgm:prSet presAssocID="{9ADB1FC0-C9AC-44BD-ADF1-F77645595EA5}" presName="sibTrans" presStyleCnt="0"/>
      <dgm:spPr/>
    </dgm:pt>
    <dgm:pt modelId="{523C3DE3-4EE0-4CCD-A87B-C5D3BFB16073}" type="pres">
      <dgm:prSet presAssocID="{21EC4F07-2E27-43B8-81CC-83E2FA2CDB67}" presName="compositeNode" presStyleCnt="0">
        <dgm:presLayoutVars>
          <dgm:bulletEnabled val="1"/>
        </dgm:presLayoutVars>
      </dgm:prSet>
      <dgm:spPr/>
    </dgm:pt>
    <dgm:pt modelId="{EC546541-465C-4752-91EF-523971B79F09}" type="pres">
      <dgm:prSet presAssocID="{21EC4F07-2E27-43B8-81CC-83E2FA2CDB67}" presName="bgRect" presStyleLbl="node1" presStyleIdx="1" presStyleCnt="2" custScaleY="126606" custLinFactNeighborX="39" custLinFactNeighborY="7351"/>
      <dgm:spPr/>
      <dgm:t>
        <a:bodyPr/>
        <a:lstStyle/>
        <a:p>
          <a:endParaRPr lang="es-ES"/>
        </a:p>
      </dgm:t>
    </dgm:pt>
    <dgm:pt modelId="{AE34D94C-A82D-49E8-92D8-28CD7F14CF80}" type="pres">
      <dgm:prSet presAssocID="{21EC4F07-2E27-43B8-81CC-83E2FA2CDB67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C6105A-DB0E-445F-877A-5CF7DC158770}" type="pres">
      <dgm:prSet presAssocID="{21EC4F07-2E27-43B8-81CC-83E2FA2CDB67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ACC9DD-060B-47CA-9995-DFDE78AF9B79}" type="presOf" srcId="{3A5E38C4-E024-4741-94DB-CA3D0546B338}" destId="{C5C6105A-DB0E-445F-877A-5CF7DC158770}" srcOrd="0" destOrd="0" presId="urn:microsoft.com/office/officeart/2005/8/layout/hProcess7"/>
    <dgm:cxn modelId="{C9126BEE-38C3-4923-9962-2A0A59E8582F}" type="presOf" srcId="{73340DB7-B752-479C-9F8A-518C8F2C5A1F}" destId="{467F8F35-3255-4772-9A4F-29A145E6CF45}" srcOrd="0" destOrd="0" presId="urn:microsoft.com/office/officeart/2005/8/layout/hProcess7"/>
    <dgm:cxn modelId="{FAC163C4-3446-4DE2-A83C-4C290254F2C2}" type="presOf" srcId="{73340DB7-B752-479C-9F8A-518C8F2C5A1F}" destId="{0F750750-B0A3-4E2C-B3DD-FD742B93E884}" srcOrd="1" destOrd="0" presId="urn:microsoft.com/office/officeart/2005/8/layout/hProcess7"/>
    <dgm:cxn modelId="{CCDC3FF6-27D4-47C6-B1D8-351D7E85388C}" srcId="{73340DB7-B752-479C-9F8A-518C8F2C5A1F}" destId="{62C545A3-168C-4ABE-8D49-B983F7941F3F}" srcOrd="0" destOrd="0" parTransId="{5A0140B6-C368-430B-839F-F8091140C4CA}" sibTransId="{1431E75E-861A-421F-8C15-DE0F563220FD}"/>
    <dgm:cxn modelId="{FC3A0F1A-E482-43C0-A0FE-9EC7C6DF8C83}" type="presOf" srcId="{21EC4F07-2E27-43B8-81CC-83E2FA2CDB67}" destId="{AE34D94C-A82D-49E8-92D8-28CD7F14CF80}" srcOrd="1" destOrd="0" presId="urn:microsoft.com/office/officeart/2005/8/layout/hProcess7"/>
    <dgm:cxn modelId="{C6A3ABC9-1A66-48DE-9439-A5B9621D4745}" type="presOf" srcId="{0AE84B41-ED3B-4EEA-9DD3-A4BDD8470318}" destId="{C5C6105A-DB0E-445F-877A-5CF7DC158770}" srcOrd="0" destOrd="2" presId="urn:microsoft.com/office/officeart/2005/8/layout/hProcess7"/>
    <dgm:cxn modelId="{6135C156-02A0-4912-B9C8-3059BA44B94D}" srcId="{21EC4F07-2E27-43B8-81CC-83E2FA2CDB67}" destId="{0AE84B41-ED3B-4EEA-9DD3-A4BDD8470318}" srcOrd="2" destOrd="0" parTransId="{14F13D31-F0C3-4B54-9E7F-6991F013668D}" sibTransId="{AF572F29-BB93-4C8F-9503-6AEEA9B9040D}"/>
    <dgm:cxn modelId="{B77685A2-BC75-4C80-8095-CC44A5AC70A1}" type="presOf" srcId="{B1DFCF02-B396-4922-9A6D-4D57A42DA397}" destId="{C5C6105A-DB0E-445F-877A-5CF7DC158770}" srcOrd="0" destOrd="1" presId="urn:microsoft.com/office/officeart/2005/8/layout/hProcess7"/>
    <dgm:cxn modelId="{C1F651AB-EDA3-4812-943A-557D7102B149}" srcId="{21EC4F07-2E27-43B8-81CC-83E2FA2CDB67}" destId="{3A5E38C4-E024-4741-94DB-CA3D0546B338}" srcOrd="0" destOrd="0" parTransId="{EAEB04A3-BF9C-45B1-96D3-14B585D391A4}" sibTransId="{0AB24820-1EE8-4775-AEE5-92671B3A1511}"/>
    <dgm:cxn modelId="{36F020DD-F442-4945-9F08-9619E3AAFAF5}" srcId="{039F5FE4-11F6-402E-822A-FBD5E674937F}" destId="{21EC4F07-2E27-43B8-81CC-83E2FA2CDB67}" srcOrd="1" destOrd="0" parTransId="{903BF14A-219D-4B4C-AA16-6529AEBD9BC2}" sibTransId="{F59B45DC-19DB-40F4-8934-5422A3F51C6E}"/>
    <dgm:cxn modelId="{BB4B14CA-2AED-4515-A339-CF98941729A2}" type="presOf" srcId="{62C545A3-168C-4ABE-8D49-B983F7941F3F}" destId="{4B710453-4398-4FD8-8586-732EC6BD7E6C}" srcOrd="0" destOrd="0" presId="urn:microsoft.com/office/officeart/2005/8/layout/hProcess7"/>
    <dgm:cxn modelId="{53D865F3-788D-4CBF-A85E-E8050441C68D}" type="presOf" srcId="{039F5FE4-11F6-402E-822A-FBD5E674937F}" destId="{D578DD17-F8FC-459A-9204-8A1427DADF74}" srcOrd="0" destOrd="0" presId="urn:microsoft.com/office/officeart/2005/8/layout/hProcess7"/>
    <dgm:cxn modelId="{B79BF09A-158F-4510-A86F-0C42CB74F66A}" srcId="{21EC4F07-2E27-43B8-81CC-83E2FA2CDB67}" destId="{B1DFCF02-B396-4922-9A6D-4D57A42DA397}" srcOrd="1" destOrd="0" parTransId="{80B5D168-263C-4FA1-94B9-E77C83673722}" sibTransId="{51DF5B8F-D741-4EE4-B32E-4CBED205A663}"/>
    <dgm:cxn modelId="{30B53C91-F724-4D4B-BE80-3740EC8E7396}" srcId="{039F5FE4-11F6-402E-822A-FBD5E674937F}" destId="{73340DB7-B752-479C-9F8A-518C8F2C5A1F}" srcOrd="0" destOrd="0" parTransId="{7012C8C1-1BD5-4F8C-9935-697D09C1ED0B}" sibTransId="{9ADB1FC0-C9AC-44BD-ADF1-F77645595EA5}"/>
    <dgm:cxn modelId="{D4665C26-DEC4-4F17-AC06-2ABFBE78E7FB}" type="presOf" srcId="{21EC4F07-2E27-43B8-81CC-83E2FA2CDB67}" destId="{EC546541-465C-4752-91EF-523971B79F09}" srcOrd="0" destOrd="0" presId="urn:microsoft.com/office/officeart/2005/8/layout/hProcess7"/>
    <dgm:cxn modelId="{C05CC0F4-6BAE-465A-8F7E-51DA719D9162}" type="presParOf" srcId="{D578DD17-F8FC-459A-9204-8A1427DADF74}" destId="{A06F8BD9-3370-43FB-AB92-53C0FCA33277}" srcOrd="0" destOrd="0" presId="urn:microsoft.com/office/officeart/2005/8/layout/hProcess7"/>
    <dgm:cxn modelId="{F03AB0C7-56A6-41D2-BAB6-A3577F6734D9}" type="presParOf" srcId="{A06F8BD9-3370-43FB-AB92-53C0FCA33277}" destId="{467F8F35-3255-4772-9A4F-29A145E6CF45}" srcOrd="0" destOrd="0" presId="urn:microsoft.com/office/officeart/2005/8/layout/hProcess7"/>
    <dgm:cxn modelId="{3F4ACACF-10E9-420A-9F3A-DDA33504712F}" type="presParOf" srcId="{A06F8BD9-3370-43FB-AB92-53C0FCA33277}" destId="{0F750750-B0A3-4E2C-B3DD-FD742B93E884}" srcOrd="1" destOrd="0" presId="urn:microsoft.com/office/officeart/2005/8/layout/hProcess7"/>
    <dgm:cxn modelId="{2C1E33F6-7AF6-4404-975E-CE954531AC0E}" type="presParOf" srcId="{A06F8BD9-3370-43FB-AB92-53C0FCA33277}" destId="{4B710453-4398-4FD8-8586-732EC6BD7E6C}" srcOrd="2" destOrd="0" presId="urn:microsoft.com/office/officeart/2005/8/layout/hProcess7"/>
    <dgm:cxn modelId="{1FEDDDFD-7E12-4F74-BBB9-1D8F4E777543}" type="presParOf" srcId="{D578DD17-F8FC-459A-9204-8A1427DADF74}" destId="{B44E4B06-174D-4054-B820-E2056A93A093}" srcOrd="1" destOrd="0" presId="urn:microsoft.com/office/officeart/2005/8/layout/hProcess7"/>
    <dgm:cxn modelId="{D04A7CEB-0BCB-4E0E-8BDD-8C7F98B6F2CE}" type="presParOf" srcId="{D578DD17-F8FC-459A-9204-8A1427DADF74}" destId="{91C78254-1936-4DEC-9DF3-412A16B2A351}" srcOrd="2" destOrd="0" presId="urn:microsoft.com/office/officeart/2005/8/layout/hProcess7"/>
    <dgm:cxn modelId="{46FAA5C5-6D32-469C-94FA-FD22539EB668}" type="presParOf" srcId="{91C78254-1936-4DEC-9DF3-412A16B2A351}" destId="{BF0C5B97-0C3E-4FD9-AA8B-D4A6953452F0}" srcOrd="0" destOrd="0" presId="urn:microsoft.com/office/officeart/2005/8/layout/hProcess7"/>
    <dgm:cxn modelId="{A4B32A00-25B5-4B65-9863-003EA0FC0098}" type="presParOf" srcId="{91C78254-1936-4DEC-9DF3-412A16B2A351}" destId="{DEAE034B-DE39-4E76-B8BF-184DE7B372A1}" srcOrd="1" destOrd="0" presId="urn:microsoft.com/office/officeart/2005/8/layout/hProcess7"/>
    <dgm:cxn modelId="{F87662DA-AAC5-44CD-A587-F1AD06215EFE}" type="presParOf" srcId="{91C78254-1936-4DEC-9DF3-412A16B2A351}" destId="{CAC750F1-660A-4719-BC46-DBF1117D6F6B}" srcOrd="2" destOrd="0" presId="urn:microsoft.com/office/officeart/2005/8/layout/hProcess7"/>
    <dgm:cxn modelId="{209C0148-2867-42E3-A5B9-F6DC13685898}" type="presParOf" srcId="{D578DD17-F8FC-459A-9204-8A1427DADF74}" destId="{CB8ED567-EDB9-44A7-86C6-EBEC0AC8761F}" srcOrd="3" destOrd="0" presId="urn:microsoft.com/office/officeart/2005/8/layout/hProcess7"/>
    <dgm:cxn modelId="{E176A163-9354-45C7-A656-4DF86E7E863D}" type="presParOf" srcId="{D578DD17-F8FC-459A-9204-8A1427DADF74}" destId="{523C3DE3-4EE0-4CCD-A87B-C5D3BFB16073}" srcOrd="4" destOrd="0" presId="urn:microsoft.com/office/officeart/2005/8/layout/hProcess7"/>
    <dgm:cxn modelId="{1A36EA15-A842-4ADC-B4C8-2E66AD9DEE92}" type="presParOf" srcId="{523C3DE3-4EE0-4CCD-A87B-C5D3BFB16073}" destId="{EC546541-465C-4752-91EF-523971B79F09}" srcOrd="0" destOrd="0" presId="urn:microsoft.com/office/officeart/2005/8/layout/hProcess7"/>
    <dgm:cxn modelId="{7E94AE98-355C-4302-88A1-530F75019564}" type="presParOf" srcId="{523C3DE3-4EE0-4CCD-A87B-C5D3BFB16073}" destId="{AE34D94C-A82D-49E8-92D8-28CD7F14CF80}" srcOrd="1" destOrd="0" presId="urn:microsoft.com/office/officeart/2005/8/layout/hProcess7"/>
    <dgm:cxn modelId="{8B0990AC-3CE8-4360-B3BA-962D927BD5FB}" type="presParOf" srcId="{523C3DE3-4EE0-4CCD-A87B-C5D3BFB16073}" destId="{C5C6105A-DB0E-445F-877A-5CF7DC15877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9F5FE4-11F6-402E-822A-FBD5E674937F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3340DB7-B752-479C-9F8A-518C8F2C5A1F}">
      <dgm:prSet phldrT="[Texto]" custT="1"/>
      <dgm:spPr>
        <a:noFill/>
        <a:ln w="38100">
          <a:solidFill>
            <a:srgbClr val="FFC000"/>
          </a:solidFill>
        </a:ln>
      </dgm:spPr>
      <dgm:t>
        <a:bodyPr/>
        <a:lstStyle/>
        <a:p>
          <a:r>
            <a:rPr lang="es-CO" sz="1800" dirty="0" smtClean="0">
              <a:solidFill>
                <a:schemeClr val="tx1"/>
              </a:solidFill>
            </a:rPr>
            <a:t>Decreto 2569</a:t>
          </a:r>
          <a:endParaRPr lang="es-ES" sz="1800" dirty="0">
            <a:solidFill>
              <a:schemeClr val="tx1"/>
            </a:solidFill>
          </a:endParaRPr>
        </a:p>
      </dgm:t>
    </dgm:pt>
    <dgm:pt modelId="{9ADB1FC0-C9AC-44BD-ADF1-F77645595EA5}" type="sibTrans" cxnId="{30B53C91-F724-4D4B-BE80-3740EC8E7396}">
      <dgm:prSet/>
      <dgm:spPr/>
      <dgm:t>
        <a:bodyPr/>
        <a:lstStyle/>
        <a:p>
          <a:endParaRPr lang="es-ES"/>
        </a:p>
      </dgm:t>
    </dgm:pt>
    <dgm:pt modelId="{7012C8C1-1BD5-4F8C-9935-697D09C1ED0B}" type="parTrans" cxnId="{30B53C91-F724-4D4B-BE80-3740EC8E7396}">
      <dgm:prSet/>
      <dgm:spPr/>
      <dgm:t>
        <a:bodyPr/>
        <a:lstStyle/>
        <a:p>
          <a:endParaRPr lang="es-ES"/>
        </a:p>
      </dgm:t>
    </dgm:pt>
    <dgm:pt modelId="{62C545A3-168C-4ABE-8D49-B983F7941F3F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  <a:latin typeface="+mn-lt"/>
            </a:rPr>
            <a:t>SAAH</a:t>
          </a:r>
          <a:endParaRPr lang="es-ES" dirty="0">
            <a:solidFill>
              <a:schemeClr val="tx1"/>
            </a:solidFill>
          </a:endParaRPr>
        </a:p>
      </dgm:t>
    </dgm:pt>
    <dgm:pt modelId="{1431E75E-861A-421F-8C15-DE0F563220FD}" type="sibTrans" cxnId="{CCDC3FF6-27D4-47C6-B1D8-351D7E85388C}">
      <dgm:prSet/>
      <dgm:spPr/>
      <dgm:t>
        <a:bodyPr/>
        <a:lstStyle/>
        <a:p>
          <a:endParaRPr lang="es-ES"/>
        </a:p>
      </dgm:t>
    </dgm:pt>
    <dgm:pt modelId="{5A0140B6-C368-430B-839F-F8091140C4CA}" type="parTrans" cxnId="{CCDC3FF6-27D4-47C6-B1D8-351D7E85388C}">
      <dgm:prSet/>
      <dgm:spPr/>
      <dgm:t>
        <a:bodyPr/>
        <a:lstStyle/>
        <a:p>
          <a:endParaRPr lang="es-ES"/>
        </a:p>
      </dgm:t>
    </dgm:pt>
    <dgm:pt modelId="{A87E2B9F-C666-442A-A33C-C084BB21EEB9}">
      <dgm:prSet phldrT="[Texto]"/>
      <dgm:spPr/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B4EBCBD0-C903-4A25-B48B-C718937FECB8}" type="parTrans" cxnId="{E2B55154-7B3A-4BC8-9469-7C7D8A2F2109}">
      <dgm:prSet/>
      <dgm:spPr/>
      <dgm:t>
        <a:bodyPr/>
        <a:lstStyle/>
        <a:p>
          <a:endParaRPr lang="es-ES"/>
        </a:p>
      </dgm:t>
    </dgm:pt>
    <dgm:pt modelId="{ADE73050-218E-45BA-A91A-E8E817B6C98F}" type="sibTrans" cxnId="{E2B55154-7B3A-4BC8-9469-7C7D8A2F2109}">
      <dgm:prSet/>
      <dgm:spPr/>
      <dgm:t>
        <a:bodyPr/>
        <a:lstStyle/>
        <a:p>
          <a:endParaRPr lang="es-ES"/>
        </a:p>
      </dgm:t>
    </dgm:pt>
    <dgm:pt modelId="{D578DD17-F8FC-459A-9204-8A1427DADF74}" type="pres">
      <dgm:prSet presAssocID="{039F5FE4-11F6-402E-822A-FBD5E67493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06F8BD9-3370-43FB-AB92-53C0FCA33277}" type="pres">
      <dgm:prSet presAssocID="{73340DB7-B752-479C-9F8A-518C8F2C5A1F}" presName="compositeNode" presStyleCnt="0">
        <dgm:presLayoutVars>
          <dgm:bulletEnabled val="1"/>
        </dgm:presLayoutVars>
      </dgm:prSet>
      <dgm:spPr/>
    </dgm:pt>
    <dgm:pt modelId="{467F8F35-3255-4772-9A4F-29A145E6CF45}" type="pres">
      <dgm:prSet presAssocID="{73340DB7-B752-479C-9F8A-518C8F2C5A1F}" presName="bgRect" presStyleLbl="node1" presStyleIdx="0" presStyleCnt="1" custScaleY="126606" custLinFactNeighborX="-6201" custLinFactNeighborY="-1042"/>
      <dgm:spPr/>
      <dgm:t>
        <a:bodyPr/>
        <a:lstStyle/>
        <a:p>
          <a:endParaRPr lang="es-ES"/>
        </a:p>
      </dgm:t>
    </dgm:pt>
    <dgm:pt modelId="{0F750750-B0A3-4E2C-B3DD-FD742B93E884}" type="pres">
      <dgm:prSet presAssocID="{73340DB7-B752-479C-9F8A-518C8F2C5A1F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710453-4398-4FD8-8586-732EC6BD7E6C}" type="pres">
      <dgm:prSet presAssocID="{73340DB7-B752-479C-9F8A-518C8F2C5A1F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7891CBB-2DF8-4775-A90C-F0BCA989CF3F}" type="presOf" srcId="{039F5FE4-11F6-402E-822A-FBD5E674937F}" destId="{D578DD17-F8FC-459A-9204-8A1427DADF74}" srcOrd="0" destOrd="0" presId="urn:microsoft.com/office/officeart/2005/8/layout/hProcess7"/>
    <dgm:cxn modelId="{D5BE337B-5B8F-4CD5-BDBE-D3F2132D2754}" type="presOf" srcId="{73340DB7-B752-479C-9F8A-518C8F2C5A1F}" destId="{467F8F35-3255-4772-9A4F-29A145E6CF45}" srcOrd="0" destOrd="0" presId="urn:microsoft.com/office/officeart/2005/8/layout/hProcess7"/>
    <dgm:cxn modelId="{35536535-7563-4BE7-B52B-EB28AB2E5A39}" type="presOf" srcId="{62C545A3-168C-4ABE-8D49-B983F7941F3F}" destId="{4B710453-4398-4FD8-8586-732EC6BD7E6C}" srcOrd="0" destOrd="1" presId="urn:microsoft.com/office/officeart/2005/8/layout/hProcess7"/>
    <dgm:cxn modelId="{30B53C91-F724-4D4B-BE80-3740EC8E7396}" srcId="{039F5FE4-11F6-402E-822A-FBD5E674937F}" destId="{73340DB7-B752-479C-9F8A-518C8F2C5A1F}" srcOrd="0" destOrd="0" parTransId="{7012C8C1-1BD5-4F8C-9935-697D09C1ED0B}" sibTransId="{9ADB1FC0-C9AC-44BD-ADF1-F77645595EA5}"/>
    <dgm:cxn modelId="{E2B55154-7B3A-4BC8-9469-7C7D8A2F2109}" srcId="{73340DB7-B752-479C-9F8A-518C8F2C5A1F}" destId="{A87E2B9F-C666-442A-A33C-C084BB21EEB9}" srcOrd="0" destOrd="0" parTransId="{B4EBCBD0-C903-4A25-B48B-C718937FECB8}" sibTransId="{ADE73050-218E-45BA-A91A-E8E817B6C98F}"/>
    <dgm:cxn modelId="{A8E36054-96DD-4747-AB50-7ED3B9C66532}" type="presOf" srcId="{73340DB7-B752-479C-9F8A-518C8F2C5A1F}" destId="{0F750750-B0A3-4E2C-B3DD-FD742B93E884}" srcOrd="1" destOrd="0" presId="urn:microsoft.com/office/officeart/2005/8/layout/hProcess7"/>
    <dgm:cxn modelId="{C28E1649-E8EB-4626-95FE-5709B2BF8282}" type="presOf" srcId="{A87E2B9F-C666-442A-A33C-C084BB21EEB9}" destId="{4B710453-4398-4FD8-8586-732EC6BD7E6C}" srcOrd="0" destOrd="0" presId="urn:microsoft.com/office/officeart/2005/8/layout/hProcess7"/>
    <dgm:cxn modelId="{CCDC3FF6-27D4-47C6-B1D8-351D7E85388C}" srcId="{73340DB7-B752-479C-9F8A-518C8F2C5A1F}" destId="{62C545A3-168C-4ABE-8D49-B983F7941F3F}" srcOrd="1" destOrd="0" parTransId="{5A0140B6-C368-430B-839F-F8091140C4CA}" sibTransId="{1431E75E-861A-421F-8C15-DE0F563220FD}"/>
    <dgm:cxn modelId="{30451EA2-1874-44E0-926C-8C0E25698FA4}" type="presParOf" srcId="{D578DD17-F8FC-459A-9204-8A1427DADF74}" destId="{A06F8BD9-3370-43FB-AB92-53C0FCA33277}" srcOrd="0" destOrd="0" presId="urn:microsoft.com/office/officeart/2005/8/layout/hProcess7"/>
    <dgm:cxn modelId="{913D634D-E82C-4866-BB02-114EE651A4C5}" type="presParOf" srcId="{A06F8BD9-3370-43FB-AB92-53C0FCA33277}" destId="{467F8F35-3255-4772-9A4F-29A145E6CF45}" srcOrd="0" destOrd="0" presId="urn:microsoft.com/office/officeart/2005/8/layout/hProcess7"/>
    <dgm:cxn modelId="{431B4832-1620-4A3D-833B-80EAD37DCF51}" type="presParOf" srcId="{A06F8BD9-3370-43FB-AB92-53C0FCA33277}" destId="{0F750750-B0A3-4E2C-B3DD-FD742B93E884}" srcOrd="1" destOrd="0" presId="urn:microsoft.com/office/officeart/2005/8/layout/hProcess7"/>
    <dgm:cxn modelId="{B970FB87-6663-4D20-894C-FB108B5577EB}" type="presParOf" srcId="{A06F8BD9-3370-43FB-AB92-53C0FCA33277}" destId="{4B710453-4398-4FD8-8586-732EC6BD7E6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E05918-304F-44C0-AAC9-9C25977B093A}" type="doc">
      <dgm:prSet loTypeId="urn:microsoft.com/office/officeart/2005/8/layout/hChevron3" loCatId="process" qsTypeId="urn:microsoft.com/office/officeart/2005/8/quickstyle/simple5" qsCatId="simple" csTypeId="urn:microsoft.com/office/officeart/2005/8/colors/colorful2" csCatId="colorful" phldr="1"/>
      <dgm:spPr/>
    </dgm:pt>
    <dgm:pt modelId="{4285D100-3FED-4E70-9219-38A8D531A621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Sensibilización </a:t>
          </a:r>
          <a:endParaRPr lang="en-US" b="1" dirty="0">
            <a:solidFill>
              <a:schemeClr val="tx1"/>
            </a:solidFill>
          </a:endParaRPr>
        </a:p>
      </dgm:t>
    </dgm:pt>
    <dgm:pt modelId="{4D56FAA1-4B4B-4F01-9323-6FAD5D1B53FE}" type="parTrans" cxnId="{BD1B3C0C-60C5-4133-9C93-4499C41D8B12}">
      <dgm:prSet/>
      <dgm:spPr/>
      <dgm:t>
        <a:bodyPr/>
        <a:lstStyle/>
        <a:p>
          <a:endParaRPr lang="en-US"/>
        </a:p>
      </dgm:t>
    </dgm:pt>
    <dgm:pt modelId="{083C63F4-9C7E-4BE2-A670-FE8A44BC853E}" type="sibTrans" cxnId="{BD1B3C0C-60C5-4133-9C93-4499C41D8B12}">
      <dgm:prSet/>
      <dgm:spPr/>
      <dgm:t>
        <a:bodyPr/>
        <a:lstStyle/>
        <a:p>
          <a:endParaRPr lang="en-US"/>
        </a:p>
      </dgm:t>
    </dgm:pt>
    <dgm:pt modelId="{F457E721-DCE4-4D31-B346-C71A6A28C2EE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Formulación y Aprobación del Plan</a:t>
          </a:r>
          <a:endParaRPr lang="en-US" b="1" dirty="0">
            <a:solidFill>
              <a:schemeClr val="tx1"/>
            </a:solidFill>
          </a:endParaRPr>
        </a:p>
      </dgm:t>
    </dgm:pt>
    <dgm:pt modelId="{B49C37C0-9CBE-4579-85C8-F0C5A3ABB6DD}" type="parTrans" cxnId="{AB882EFC-5755-4D68-B3FC-7B9C15E8152F}">
      <dgm:prSet/>
      <dgm:spPr/>
      <dgm:t>
        <a:bodyPr/>
        <a:lstStyle/>
        <a:p>
          <a:endParaRPr lang="en-US"/>
        </a:p>
      </dgm:t>
    </dgm:pt>
    <dgm:pt modelId="{C8C18CB6-9E9D-4DB2-8947-09EDAE44B881}" type="sibTrans" cxnId="{AB882EFC-5755-4D68-B3FC-7B9C15E8152F}">
      <dgm:prSet/>
      <dgm:spPr/>
      <dgm:t>
        <a:bodyPr/>
        <a:lstStyle/>
        <a:p>
          <a:endParaRPr lang="en-US"/>
        </a:p>
      </dgm:t>
    </dgm:pt>
    <dgm:pt modelId="{D0D73232-7F60-44FE-B52B-3F1819CD6F6A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Alistamiento</a:t>
          </a:r>
          <a:endParaRPr lang="en-US" b="1" dirty="0">
            <a:solidFill>
              <a:schemeClr val="tx1"/>
            </a:solidFill>
          </a:endParaRPr>
        </a:p>
      </dgm:t>
    </dgm:pt>
    <dgm:pt modelId="{2EA4F121-B7C3-4AC1-AC83-031C198851FD}" type="parTrans" cxnId="{759AF2B8-7343-4328-B217-D0116DC56D8B}">
      <dgm:prSet/>
      <dgm:spPr/>
      <dgm:t>
        <a:bodyPr/>
        <a:lstStyle/>
        <a:p>
          <a:endParaRPr lang="en-US"/>
        </a:p>
      </dgm:t>
    </dgm:pt>
    <dgm:pt modelId="{DC0D3AF6-9894-465B-B2BF-6259A5A843F9}" type="sibTrans" cxnId="{759AF2B8-7343-4328-B217-D0116DC56D8B}">
      <dgm:prSet/>
      <dgm:spPr/>
      <dgm:t>
        <a:bodyPr/>
        <a:lstStyle/>
        <a:p>
          <a:endParaRPr lang="en-US"/>
        </a:p>
      </dgm:t>
    </dgm:pt>
    <dgm:pt modelId="{2BD7BE60-AF2C-4833-939E-5859F97F34B7}">
      <dgm:prSet phldrT="[Texto]" custT="1"/>
      <dgm:spPr/>
      <dgm:t>
        <a:bodyPr/>
        <a:lstStyle/>
        <a:p>
          <a:r>
            <a:rPr lang="es-CO" sz="900" b="1" dirty="0" smtClean="0">
              <a:solidFill>
                <a:schemeClr val="tx1"/>
              </a:solidFill>
            </a:rPr>
            <a:t>Activación del Plan </a:t>
          </a:r>
          <a:endParaRPr lang="en-US" sz="700" b="1" dirty="0">
            <a:solidFill>
              <a:schemeClr val="tx1"/>
            </a:solidFill>
          </a:endParaRPr>
        </a:p>
      </dgm:t>
    </dgm:pt>
    <dgm:pt modelId="{042685FE-A1BE-4D15-9B85-A511B0EE9184}" type="parTrans" cxnId="{126105BF-A45C-4288-8FE3-F594C48E6E2E}">
      <dgm:prSet/>
      <dgm:spPr/>
      <dgm:t>
        <a:bodyPr/>
        <a:lstStyle/>
        <a:p>
          <a:endParaRPr lang="en-US"/>
        </a:p>
      </dgm:t>
    </dgm:pt>
    <dgm:pt modelId="{454EAA2A-80D2-4B1D-A838-7BBE25343EAC}" type="sibTrans" cxnId="{126105BF-A45C-4288-8FE3-F594C48E6E2E}">
      <dgm:prSet/>
      <dgm:spPr/>
      <dgm:t>
        <a:bodyPr/>
        <a:lstStyle/>
        <a:p>
          <a:endParaRPr lang="en-US"/>
        </a:p>
      </dgm:t>
    </dgm:pt>
    <dgm:pt modelId="{C7B4E011-68EA-48DC-B169-36B59DD79793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Seguimiento y Monitoreo </a:t>
          </a:r>
          <a:endParaRPr lang="en-US" b="1" dirty="0">
            <a:solidFill>
              <a:schemeClr val="tx1"/>
            </a:solidFill>
          </a:endParaRPr>
        </a:p>
      </dgm:t>
    </dgm:pt>
    <dgm:pt modelId="{796352D6-B58C-4233-A26C-6A6F880B4D2B}" type="parTrans" cxnId="{1FE8A1F6-227E-4E06-8D5F-DD341EA99EA4}">
      <dgm:prSet/>
      <dgm:spPr/>
      <dgm:t>
        <a:bodyPr/>
        <a:lstStyle/>
        <a:p>
          <a:endParaRPr lang="en-US"/>
        </a:p>
      </dgm:t>
    </dgm:pt>
    <dgm:pt modelId="{497E0C34-05A1-45B3-9270-6CD7FA471004}" type="sibTrans" cxnId="{1FE8A1F6-227E-4E06-8D5F-DD341EA99EA4}">
      <dgm:prSet/>
      <dgm:spPr/>
      <dgm:t>
        <a:bodyPr/>
        <a:lstStyle/>
        <a:p>
          <a:endParaRPr lang="en-US"/>
        </a:p>
      </dgm:t>
    </dgm:pt>
    <dgm:pt modelId="{7C92D685-277B-4527-82EC-AEC0EC7B4D10}" type="pres">
      <dgm:prSet presAssocID="{F7E05918-304F-44C0-AAC9-9C25977B093A}" presName="Name0" presStyleCnt="0">
        <dgm:presLayoutVars>
          <dgm:dir/>
          <dgm:resizeHandles val="exact"/>
        </dgm:presLayoutVars>
      </dgm:prSet>
      <dgm:spPr/>
    </dgm:pt>
    <dgm:pt modelId="{8D81A45C-49A5-47D3-BF88-63588CF2F88F}" type="pres">
      <dgm:prSet presAssocID="{4285D100-3FED-4E70-9219-38A8D531A621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887B3-3859-4451-ABAA-F8AABFC8797F}" type="pres">
      <dgm:prSet presAssocID="{083C63F4-9C7E-4BE2-A670-FE8A44BC853E}" presName="parSpace" presStyleCnt="0"/>
      <dgm:spPr/>
    </dgm:pt>
    <dgm:pt modelId="{76F5B110-2F9C-442B-AA7D-97B545C8D231}" type="pres">
      <dgm:prSet presAssocID="{F457E721-DCE4-4D31-B346-C71A6A28C2E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3BBF-C4A7-44C4-81AB-F63D3C4C8644}" type="pres">
      <dgm:prSet presAssocID="{C8C18CB6-9E9D-4DB2-8947-09EDAE44B881}" presName="parSpace" presStyleCnt="0"/>
      <dgm:spPr/>
    </dgm:pt>
    <dgm:pt modelId="{4A191BE5-C0C3-40A1-8DA9-E997C7C32FA5}" type="pres">
      <dgm:prSet presAssocID="{D0D73232-7F60-44FE-B52B-3F1819CD6F6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1493FE-4FB2-4315-951A-48D789F4F818}" type="pres">
      <dgm:prSet presAssocID="{DC0D3AF6-9894-465B-B2BF-6259A5A843F9}" presName="parSpace" presStyleCnt="0"/>
      <dgm:spPr/>
    </dgm:pt>
    <dgm:pt modelId="{9C005648-98F3-451D-BADE-8717470CE2DD}" type="pres">
      <dgm:prSet presAssocID="{2BD7BE60-AF2C-4833-939E-5859F97F34B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781A3-0F64-4342-B790-03E9B7FCAD3F}" type="pres">
      <dgm:prSet presAssocID="{454EAA2A-80D2-4B1D-A838-7BBE25343EAC}" presName="parSpace" presStyleCnt="0"/>
      <dgm:spPr/>
    </dgm:pt>
    <dgm:pt modelId="{99345604-8646-4359-BC0E-8C2AA83B6E01}" type="pres">
      <dgm:prSet presAssocID="{C7B4E011-68EA-48DC-B169-36B59DD79793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47E2C7C-FEC3-4B73-8ED1-CBD2D874004B}" type="presOf" srcId="{2BD7BE60-AF2C-4833-939E-5859F97F34B7}" destId="{9C005648-98F3-451D-BADE-8717470CE2DD}" srcOrd="0" destOrd="0" presId="urn:microsoft.com/office/officeart/2005/8/layout/hChevron3"/>
    <dgm:cxn modelId="{1FE8A1F6-227E-4E06-8D5F-DD341EA99EA4}" srcId="{F7E05918-304F-44C0-AAC9-9C25977B093A}" destId="{C7B4E011-68EA-48DC-B169-36B59DD79793}" srcOrd="4" destOrd="0" parTransId="{796352D6-B58C-4233-A26C-6A6F880B4D2B}" sibTransId="{497E0C34-05A1-45B3-9270-6CD7FA471004}"/>
    <dgm:cxn modelId="{B75159A5-5CB9-4599-BBD5-C4EC6DF158C9}" type="presOf" srcId="{4285D100-3FED-4E70-9219-38A8D531A621}" destId="{8D81A45C-49A5-47D3-BF88-63588CF2F88F}" srcOrd="0" destOrd="0" presId="urn:microsoft.com/office/officeart/2005/8/layout/hChevron3"/>
    <dgm:cxn modelId="{09E916BD-A8CD-41F4-A0DC-23F48562D589}" type="presOf" srcId="{C7B4E011-68EA-48DC-B169-36B59DD79793}" destId="{99345604-8646-4359-BC0E-8C2AA83B6E01}" srcOrd="0" destOrd="0" presId="urn:microsoft.com/office/officeart/2005/8/layout/hChevron3"/>
    <dgm:cxn modelId="{4B6BD7EE-3DFF-4018-8006-5617FF7E0D54}" type="presOf" srcId="{F457E721-DCE4-4D31-B346-C71A6A28C2EE}" destId="{76F5B110-2F9C-442B-AA7D-97B545C8D231}" srcOrd="0" destOrd="0" presId="urn:microsoft.com/office/officeart/2005/8/layout/hChevron3"/>
    <dgm:cxn modelId="{AB882EFC-5755-4D68-B3FC-7B9C15E8152F}" srcId="{F7E05918-304F-44C0-AAC9-9C25977B093A}" destId="{F457E721-DCE4-4D31-B346-C71A6A28C2EE}" srcOrd="1" destOrd="0" parTransId="{B49C37C0-9CBE-4579-85C8-F0C5A3ABB6DD}" sibTransId="{C8C18CB6-9E9D-4DB2-8947-09EDAE44B881}"/>
    <dgm:cxn modelId="{759AF2B8-7343-4328-B217-D0116DC56D8B}" srcId="{F7E05918-304F-44C0-AAC9-9C25977B093A}" destId="{D0D73232-7F60-44FE-B52B-3F1819CD6F6A}" srcOrd="2" destOrd="0" parTransId="{2EA4F121-B7C3-4AC1-AC83-031C198851FD}" sibTransId="{DC0D3AF6-9894-465B-B2BF-6259A5A843F9}"/>
    <dgm:cxn modelId="{A4EFA190-CE6E-4DB5-933C-1735DED994B2}" type="presOf" srcId="{F7E05918-304F-44C0-AAC9-9C25977B093A}" destId="{7C92D685-277B-4527-82EC-AEC0EC7B4D10}" srcOrd="0" destOrd="0" presId="urn:microsoft.com/office/officeart/2005/8/layout/hChevron3"/>
    <dgm:cxn modelId="{4A20F177-57D1-4C41-B985-510559B33567}" type="presOf" srcId="{D0D73232-7F60-44FE-B52B-3F1819CD6F6A}" destId="{4A191BE5-C0C3-40A1-8DA9-E997C7C32FA5}" srcOrd="0" destOrd="0" presId="urn:microsoft.com/office/officeart/2005/8/layout/hChevron3"/>
    <dgm:cxn modelId="{BD1B3C0C-60C5-4133-9C93-4499C41D8B12}" srcId="{F7E05918-304F-44C0-AAC9-9C25977B093A}" destId="{4285D100-3FED-4E70-9219-38A8D531A621}" srcOrd="0" destOrd="0" parTransId="{4D56FAA1-4B4B-4F01-9323-6FAD5D1B53FE}" sibTransId="{083C63F4-9C7E-4BE2-A670-FE8A44BC853E}"/>
    <dgm:cxn modelId="{126105BF-A45C-4288-8FE3-F594C48E6E2E}" srcId="{F7E05918-304F-44C0-AAC9-9C25977B093A}" destId="{2BD7BE60-AF2C-4833-939E-5859F97F34B7}" srcOrd="3" destOrd="0" parTransId="{042685FE-A1BE-4D15-9B85-A511B0EE9184}" sibTransId="{454EAA2A-80D2-4B1D-A838-7BBE25343EAC}"/>
    <dgm:cxn modelId="{BFEDCA1C-83BB-4918-89D3-3E4C1E140D37}" type="presParOf" srcId="{7C92D685-277B-4527-82EC-AEC0EC7B4D10}" destId="{8D81A45C-49A5-47D3-BF88-63588CF2F88F}" srcOrd="0" destOrd="0" presId="urn:microsoft.com/office/officeart/2005/8/layout/hChevron3"/>
    <dgm:cxn modelId="{7F6ABD37-E76B-4AB4-9737-2B32412E72B7}" type="presParOf" srcId="{7C92D685-277B-4527-82EC-AEC0EC7B4D10}" destId="{B2E887B3-3859-4451-ABAA-F8AABFC8797F}" srcOrd="1" destOrd="0" presId="urn:microsoft.com/office/officeart/2005/8/layout/hChevron3"/>
    <dgm:cxn modelId="{65AD2730-173A-4EB8-87CC-A0B99A792562}" type="presParOf" srcId="{7C92D685-277B-4527-82EC-AEC0EC7B4D10}" destId="{76F5B110-2F9C-442B-AA7D-97B545C8D231}" srcOrd="2" destOrd="0" presId="urn:microsoft.com/office/officeart/2005/8/layout/hChevron3"/>
    <dgm:cxn modelId="{C40EC769-A909-4265-A158-CDCE25778A9D}" type="presParOf" srcId="{7C92D685-277B-4527-82EC-AEC0EC7B4D10}" destId="{B74C3BBF-C4A7-44C4-81AB-F63D3C4C8644}" srcOrd="3" destOrd="0" presId="urn:microsoft.com/office/officeart/2005/8/layout/hChevron3"/>
    <dgm:cxn modelId="{2094662D-8ECD-4959-A3A9-1277F1C78BD5}" type="presParOf" srcId="{7C92D685-277B-4527-82EC-AEC0EC7B4D10}" destId="{4A191BE5-C0C3-40A1-8DA9-E997C7C32FA5}" srcOrd="4" destOrd="0" presId="urn:microsoft.com/office/officeart/2005/8/layout/hChevron3"/>
    <dgm:cxn modelId="{8F2B355B-9966-45EF-8D7D-7CC4CD9BA497}" type="presParOf" srcId="{7C92D685-277B-4527-82EC-AEC0EC7B4D10}" destId="{1E1493FE-4FB2-4315-951A-48D789F4F818}" srcOrd="5" destOrd="0" presId="urn:microsoft.com/office/officeart/2005/8/layout/hChevron3"/>
    <dgm:cxn modelId="{F4E75904-9E1C-4610-8236-8F39B7B566B2}" type="presParOf" srcId="{7C92D685-277B-4527-82EC-AEC0EC7B4D10}" destId="{9C005648-98F3-451D-BADE-8717470CE2DD}" srcOrd="6" destOrd="0" presId="urn:microsoft.com/office/officeart/2005/8/layout/hChevron3"/>
    <dgm:cxn modelId="{5639BAA3-C002-492B-B764-0DAC2C209AE1}" type="presParOf" srcId="{7C92D685-277B-4527-82EC-AEC0EC7B4D10}" destId="{29F781A3-0F64-4342-B790-03E9B7FCAD3F}" srcOrd="7" destOrd="0" presId="urn:microsoft.com/office/officeart/2005/8/layout/hChevron3"/>
    <dgm:cxn modelId="{B91026FF-C612-44C7-AA82-C58148C2EA7E}" type="presParOf" srcId="{7C92D685-277B-4527-82EC-AEC0EC7B4D10}" destId="{99345604-8646-4359-BC0E-8C2AA83B6E0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51D621-C751-4B34-829D-2ACE3BC64FCB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3C7094-ED45-4409-853E-AAC8A65C758F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s-CO" sz="2800" dirty="0" smtClean="0"/>
        </a:p>
        <a:p>
          <a:r>
            <a:rPr lang="es-CO" sz="1600" i="1" dirty="0" smtClean="0"/>
            <a:t>Coordinación para la Prevención y Atención Inmediata </a:t>
          </a:r>
          <a:endParaRPr lang="es-CO" sz="1600" dirty="0" smtClean="0"/>
        </a:p>
        <a:p>
          <a:endParaRPr lang="en-US" sz="2800" dirty="0"/>
        </a:p>
      </dgm:t>
    </dgm:pt>
    <dgm:pt modelId="{19F6E216-021F-45F0-A270-18345C9B3B28}" type="parTrans" cxnId="{3AEB60DB-BD55-4000-80AC-DFBBC070C568}">
      <dgm:prSet/>
      <dgm:spPr/>
      <dgm:t>
        <a:bodyPr/>
        <a:lstStyle/>
        <a:p>
          <a:endParaRPr lang="en-US"/>
        </a:p>
      </dgm:t>
    </dgm:pt>
    <dgm:pt modelId="{055B4A9D-1C86-4888-9224-CA2786062D98}" type="sibTrans" cxnId="{3AEB60DB-BD55-4000-80AC-DFBBC070C568}">
      <dgm:prSet/>
      <dgm:spPr/>
      <dgm:t>
        <a:bodyPr/>
        <a:lstStyle/>
        <a:p>
          <a:endParaRPr lang="en-US"/>
        </a:p>
      </dgm:t>
    </dgm:pt>
    <dgm:pt modelId="{F038B6CB-9BBF-4418-A68A-9483A4F4A490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/>
            <a:t>CIPRUNNA </a:t>
          </a:r>
        </a:p>
      </dgm:t>
    </dgm:pt>
    <dgm:pt modelId="{1CA6B14F-1B81-447E-A753-2A35614989D2}" type="parTrans" cxnId="{A624796F-0D94-446B-8803-D905B72A9BE2}">
      <dgm:prSet/>
      <dgm:spPr/>
      <dgm:t>
        <a:bodyPr/>
        <a:lstStyle/>
        <a:p>
          <a:endParaRPr lang="en-US"/>
        </a:p>
      </dgm:t>
    </dgm:pt>
    <dgm:pt modelId="{184BB65C-254E-4C5F-ACA8-494F2B6FE07A}" type="sibTrans" cxnId="{A624796F-0D94-446B-8803-D905B72A9BE2}">
      <dgm:prSet/>
      <dgm:spPr/>
      <dgm:t>
        <a:bodyPr/>
        <a:lstStyle/>
        <a:p>
          <a:endParaRPr lang="en-US"/>
        </a:p>
      </dgm:t>
    </dgm:pt>
    <dgm:pt modelId="{CB927950-F437-43C3-87CC-69C604AA11BA}">
      <dgm:prSet phldrT="[Texto]" custT="1"/>
      <dgm:spPr/>
      <dgm:t>
        <a:bodyPr/>
        <a:lstStyle/>
        <a:p>
          <a:r>
            <a:rPr lang="en-US" sz="2000" dirty="0" smtClean="0"/>
            <a:t>CIAT</a:t>
          </a:r>
          <a:endParaRPr lang="en-US" sz="2000" dirty="0"/>
        </a:p>
      </dgm:t>
    </dgm:pt>
    <dgm:pt modelId="{75B85295-6BD2-41A0-AEAB-BBF1E87763EB}" type="parTrans" cxnId="{4A0DF0FB-239C-486C-9FDA-3B4FD46A8B6D}">
      <dgm:prSet/>
      <dgm:spPr/>
      <dgm:t>
        <a:bodyPr/>
        <a:lstStyle/>
        <a:p>
          <a:endParaRPr lang="en-US"/>
        </a:p>
      </dgm:t>
    </dgm:pt>
    <dgm:pt modelId="{935CD50F-F993-49E2-A821-412FBDDEDD7A}" type="sibTrans" cxnId="{4A0DF0FB-239C-486C-9FDA-3B4FD46A8B6D}">
      <dgm:prSet/>
      <dgm:spPr/>
      <dgm:t>
        <a:bodyPr/>
        <a:lstStyle/>
        <a:p>
          <a:endParaRPr lang="en-US"/>
        </a:p>
      </dgm:t>
    </dgm:pt>
    <dgm:pt modelId="{331C5BBF-4C18-4C61-9946-01B0943E9B6E}">
      <dgm:prSet phldrT="[Texto]" custT="1"/>
      <dgm:spPr>
        <a:solidFill>
          <a:srgbClr val="0070C0"/>
        </a:solidFill>
      </dgm:spPr>
      <dgm:t>
        <a:bodyPr/>
        <a:lstStyle/>
        <a:p>
          <a:r>
            <a:rPr lang="en-US" sz="2000" dirty="0" smtClean="0"/>
            <a:t>CERREM Y GVP</a:t>
          </a:r>
        </a:p>
      </dgm:t>
    </dgm:pt>
    <dgm:pt modelId="{A8EE8614-66B3-4C09-9392-0288037BBF52}" type="parTrans" cxnId="{95F518BB-3300-49B5-A657-E08994FE47F6}">
      <dgm:prSet/>
      <dgm:spPr>
        <a:solidFill>
          <a:srgbClr val="0070C0"/>
        </a:solidFill>
      </dgm:spPr>
      <dgm:t>
        <a:bodyPr/>
        <a:lstStyle/>
        <a:p>
          <a:endParaRPr lang="es-ES"/>
        </a:p>
      </dgm:t>
    </dgm:pt>
    <dgm:pt modelId="{4DDC9BEB-A50C-46D6-8316-BD91382010CE}" type="sibTrans" cxnId="{95F518BB-3300-49B5-A657-E08994FE47F6}">
      <dgm:prSet/>
      <dgm:spPr/>
      <dgm:t>
        <a:bodyPr/>
        <a:lstStyle/>
        <a:p>
          <a:endParaRPr lang="es-ES"/>
        </a:p>
      </dgm:t>
    </dgm:pt>
    <dgm:pt modelId="{173B577B-8D28-41AA-BB9D-C9DA4F5F754E}">
      <dgm:prSet custT="1"/>
      <dgm:spPr>
        <a:solidFill>
          <a:srgbClr val="C00000"/>
        </a:solidFill>
      </dgm:spPr>
      <dgm:t>
        <a:bodyPr/>
        <a:lstStyle/>
        <a:p>
          <a:r>
            <a:rPr lang="es-CO" sz="1600" dirty="0" smtClean="0"/>
            <a:t>Equipos Humanitarios Nacional y Local  </a:t>
          </a:r>
          <a:endParaRPr lang="es-ES" sz="1600" dirty="0"/>
        </a:p>
      </dgm:t>
    </dgm:pt>
    <dgm:pt modelId="{7F861015-8C73-4702-B33C-9FD9DB8CE5ED}" type="parTrans" cxnId="{C880876A-3FBE-418F-A16D-84600402C2A7}">
      <dgm:prSet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59CD5C61-6B84-4950-967E-4752AEA9FFBD}" type="sibTrans" cxnId="{C880876A-3FBE-418F-A16D-84600402C2A7}">
      <dgm:prSet/>
      <dgm:spPr/>
      <dgm:t>
        <a:bodyPr/>
        <a:lstStyle/>
        <a:p>
          <a:endParaRPr lang="es-ES"/>
        </a:p>
      </dgm:t>
    </dgm:pt>
    <dgm:pt modelId="{A356E3FC-2E4B-47D0-8BA4-015461655555}">
      <dgm:prSet custT="1"/>
      <dgm:spPr>
        <a:solidFill>
          <a:srgbClr val="C00000"/>
        </a:solidFill>
      </dgm:spPr>
      <dgm:t>
        <a:bodyPr/>
        <a:lstStyle/>
        <a:p>
          <a:r>
            <a:rPr lang="es-CO" sz="2000" dirty="0" smtClean="0"/>
            <a:t>Mesa de Contrastes</a:t>
          </a:r>
          <a:endParaRPr lang="es-ES" sz="2000" dirty="0"/>
        </a:p>
      </dgm:t>
    </dgm:pt>
    <dgm:pt modelId="{127E106F-00F1-4AD2-8DAE-22B625C2DA52}" type="parTrans" cxnId="{33200C95-18BE-446A-99C1-EB5FDF23CF5F}">
      <dgm:prSet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4F8DB59C-08D9-4569-B609-1C3ED12F50E6}" type="sibTrans" cxnId="{33200C95-18BE-446A-99C1-EB5FDF23CF5F}">
      <dgm:prSet/>
      <dgm:spPr/>
      <dgm:t>
        <a:bodyPr/>
        <a:lstStyle/>
        <a:p>
          <a:endParaRPr lang="es-ES"/>
        </a:p>
      </dgm:t>
    </dgm:pt>
    <dgm:pt modelId="{EA6B2C2C-0361-454E-B747-EF2EC4E6966E}">
      <dgm:prSet custT="1"/>
      <dgm:spPr>
        <a:solidFill>
          <a:srgbClr val="C00000"/>
        </a:solidFill>
      </dgm:spPr>
      <dgm:t>
        <a:bodyPr/>
        <a:lstStyle/>
        <a:p>
          <a:r>
            <a:rPr lang="es-CO" sz="2000" b="1" dirty="0" smtClean="0"/>
            <a:t>CTJT</a:t>
          </a:r>
          <a:endParaRPr lang="es-ES" sz="2000" b="1" dirty="0"/>
        </a:p>
      </dgm:t>
    </dgm:pt>
    <dgm:pt modelId="{7C610E71-9313-4B35-B3B3-C92EE6895AB8}" type="parTrans" cxnId="{14160388-B8D2-40CB-82C9-6552E71CD8B9}">
      <dgm:prSet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E7E4F19E-13FB-48A8-B7CD-93B5A66A5351}" type="sibTrans" cxnId="{14160388-B8D2-40CB-82C9-6552E71CD8B9}">
      <dgm:prSet/>
      <dgm:spPr/>
      <dgm:t>
        <a:bodyPr/>
        <a:lstStyle/>
        <a:p>
          <a:endParaRPr lang="es-ES"/>
        </a:p>
      </dgm:t>
    </dgm:pt>
    <dgm:pt modelId="{33E9FBD8-681E-4BCF-98FB-C02919CF84A3}" type="pres">
      <dgm:prSet presAssocID="{CB51D621-C751-4B34-829D-2ACE3BC64FC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29F884-C489-4033-BCEE-C63DBF73E6CA}" type="pres">
      <dgm:prSet presAssocID="{723C7094-ED45-4409-853E-AAC8A65C758F}" presName="centerShape" presStyleLbl="node0" presStyleIdx="0" presStyleCnt="1" custScaleX="123900" custScaleY="112982"/>
      <dgm:spPr/>
      <dgm:t>
        <a:bodyPr/>
        <a:lstStyle/>
        <a:p>
          <a:endParaRPr lang="es-ES"/>
        </a:p>
      </dgm:t>
    </dgm:pt>
    <dgm:pt modelId="{4A9D0B10-52A9-492D-BF2C-9319400A18AA}" type="pres">
      <dgm:prSet presAssocID="{1CA6B14F-1B81-447E-A753-2A35614989D2}" presName="parTrans" presStyleLbl="bgSibTrans2D1" presStyleIdx="0" presStyleCnt="6"/>
      <dgm:spPr/>
      <dgm:t>
        <a:bodyPr/>
        <a:lstStyle/>
        <a:p>
          <a:endParaRPr lang="es-ES"/>
        </a:p>
      </dgm:t>
    </dgm:pt>
    <dgm:pt modelId="{BA9B1D3A-7A86-4EEE-8842-3D421EC1F75C}" type="pres">
      <dgm:prSet presAssocID="{F038B6CB-9BBF-4418-A68A-9483A4F4A490}" presName="node" presStyleLbl="node1" presStyleIdx="0" presStyleCnt="6" custScaleX="1123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A4A987-8F23-481E-BFCA-32647CB689B2}" type="pres">
      <dgm:prSet presAssocID="{75B85295-6BD2-41A0-AEAB-BBF1E87763EB}" presName="parTrans" presStyleLbl="bgSibTrans2D1" presStyleIdx="1" presStyleCnt="6"/>
      <dgm:spPr/>
      <dgm:t>
        <a:bodyPr/>
        <a:lstStyle/>
        <a:p>
          <a:endParaRPr lang="es-ES"/>
        </a:p>
      </dgm:t>
    </dgm:pt>
    <dgm:pt modelId="{658D04E5-0911-478F-9BE8-7BCE309527A3}" type="pres">
      <dgm:prSet presAssocID="{CB927950-F437-43C3-87CC-69C604AA11BA}" presName="node" presStyleLbl="node1" presStyleIdx="1" presStyleCnt="6" custScaleX="1098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8C68A3-8B7C-4EF9-B488-6551CCAA1B06}" type="pres">
      <dgm:prSet presAssocID="{A8EE8614-66B3-4C09-9392-0288037BBF52}" presName="parTrans" presStyleLbl="bgSibTrans2D1" presStyleIdx="2" presStyleCnt="6"/>
      <dgm:spPr/>
      <dgm:t>
        <a:bodyPr/>
        <a:lstStyle/>
        <a:p>
          <a:endParaRPr lang="es-ES"/>
        </a:p>
      </dgm:t>
    </dgm:pt>
    <dgm:pt modelId="{2CDCA921-56B8-4FE8-970C-9D6BE6A3E670}" type="pres">
      <dgm:prSet presAssocID="{331C5BBF-4C18-4C61-9946-01B0943E9B6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D944B0-27C7-4824-BEC0-44961E34511E}" type="pres">
      <dgm:prSet presAssocID="{7C610E71-9313-4B35-B3B3-C92EE6895AB8}" presName="parTrans" presStyleLbl="bgSibTrans2D1" presStyleIdx="3" presStyleCnt="6"/>
      <dgm:spPr/>
      <dgm:t>
        <a:bodyPr/>
        <a:lstStyle/>
        <a:p>
          <a:endParaRPr lang="es-ES"/>
        </a:p>
      </dgm:t>
    </dgm:pt>
    <dgm:pt modelId="{6544E4C5-D6BB-42BB-A688-0284313E2B61}" type="pres">
      <dgm:prSet presAssocID="{EA6B2C2C-0361-454E-B747-EF2EC4E6966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E2F40-7D0E-4475-A2D5-909295F741C3}" type="pres">
      <dgm:prSet presAssocID="{7F861015-8C73-4702-B33C-9FD9DB8CE5ED}" presName="parTrans" presStyleLbl="bgSibTrans2D1" presStyleIdx="4" presStyleCnt="6"/>
      <dgm:spPr/>
      <dgm:t>
        <a:bodyPr/>
        <a:lstStyle/>
        <a:p>
          <a:endParaRPr lang="es-ES"/>
        </a:p>
      </dgm:t>
    </dgm:pt>
    <dgm:pt modelId="{168491FF-C792-4D38-8316-1870DAA6D35F}" type="pres">
      <dgm:prSet presAssocID="{173B577B-8D28-41AA-BB9D-C9DA4F5F754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A155F1-7295-428E-8577-B907B45C0C4D}" type="pres">
      <dgm:prSet presAssocID="{127E106F-00F1-4AD2-8DAE-22B625C2DA52}" presName="parTrans" presStyleLbl="bgSibTrans2D1" presStyleIdx="5" presStyleCnt="6"/>
      <dgm:spPr/>
      <dgm:t>
        <a:bodyPr/>
        <a:lstStyle/>
        <a:p>
          <a:endParaRPr lang="es-ES"/>
        </a:p>
      </dgm:t>
    </dgm:pt>
    <dgm:pt modelId="{0265FD84-678E-4BCC-BD19-D0C1F4DD6432}" type="pres">
      <dgm:prSet presAssocID="{A356E3FC-2E4B-47D0-8BA4-01546165555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D7D7BBC-78A2-4BBF-BF32-39385957C1EE}" type="presOf" srcId="{331C5BBF-4C18-4C61-9946-01B0943E9B6E}" destId="{2CDCA921-56B8-4FE8-970C-9D6BE6A3E670}" srcOrd="0" destOrd="0" presId="urn:microsoft.com/office/officeart/2005/8/layout/radial4"/>
    <dgm:cxn modelId="{4A0DF0FB-239C-486C-9FDA-3B4FD46A8B6D}" srcId="{723C7094-ED45-4409-853E-AAC8A65C758F}" destId="{CB927950-F437-43C3-87CC-69C604AA11BA}" srcOrd="1" destOrd="0" parTransId="{75B85295-6BD2-41A0-AEAB-BBF1E87763EB}" sibTransId="{935CD50F-F993-49E2-A821-412FBDDEDD7A}"/>
    <dgm:cxn modelId="{B796AA87-B971-4E79-8B10-C185AFD5C4B8}" type="presOf" srcId="{F038B6CB-9BBF-4418-A68A-9483A4F4A490}" destId="{BA9B1D3A-7A86-4EEE-8842-3D421EC1F75C}" srcOrd="0" destOrd="0" presId="urn:microsoft.com/office/officeart/2005/8/layout/radial4"/>
    <dgm:cxn modelId="{9691FB64-D02C-46BD-A4AE-62176A03E41E}" type="presOf" srcId="{CB927950-F437-43C3-87CC-69C604AA11BA}" destId="{658D04E5-0911-478F-9BE8-7BCE309527A3}" srcOrd="0" destOrd="0" presId="urn:microsoft.com/office/officeart/2005/8/layout/radial4"/>
    <dgm:cxn modelId="{99ACAA71-ACDD-41C7-9528-D37579255836}" type="presOf" srcId="{A356E3FC-2E4B-47D0-8BA4-015461655555}" destId="{0265FD84-678E-4BCC-BD19-D0C1F4DD6432}" srcOrd="0" destOrd="0" presId="urn:microsoft.com/office/officeart/2005/8/layout/radial4"/>
    <dgm:cxn modelId="{B9B01105-CF43-4604-98FD-CB5FDDDEEF05}" type="presOf" srcId="{EA6B2C2C-0361-454E-B747-EF2EC4E6966E}" destId="{6544E4C5-D6BB-42BB-A688-0284313E2B61}" srcOrd="0" destOrd="0" presId="urn:microsoft.com/office/officeart/2005/8/layout/radial4"/>
    <dgm:cxn modelId="{95F518BB-3300-49B5-A657-E08994FE47F6}" srcId="{723C7094-ED45-4409-853E-AAC8A65C758F}" destId="{331C5BBF-4C18-4C61-9946-01B0943E9B6E}" srcOrd="2" destOrd="0" parTransId="{A8EE8614-66B3-4C09-9392-0288037BBF52}" sibTransId="{4DDC9BEB-A50C-46D6-8316-BD91382010CE}"/>
    <dgm:cxn modelId="{14160388-B8D2-40CB-82C9-6552E71CD8B9}" srcId="{723C7094-ED45-4409-853E-AAC8A65C758F}" destId="{EA6B2C2C-0361-454E-B747-EF2EC4E6966E}" srcOrd="3" destOrd="0" parTransId="{7C610E71-9313-4B35-B3B3-C92EE6895AB8}" sibTransId="{E7E4F19E-13FB-48A8-B7CD-93B5A66A5351}"/>
    <dgm:cxn modelId="{33200C95-18BE-446A-99C1-EB5FDF23CF5F}" srcId="{723C7094-ED45-4409-853E-AAC8A65C758F}" destId="{A356E3FC-2E4B-47D0-8BA4-015461655555}" srcOrd="5" destOrd="0" parTransId="{127E106F-00F1-4AD2-8DAE-22B625C2DA52}" sibTransId="{4F8DB59C-08D9-4569-B609-1C3ED12F50E6}"/>
    <dgm:cxn modelId="{A624796F-0D94-446B-8803-D905B72A9BE2}" srcId="{723C7094-ED45-4409-853E-AAC8A65C758F}" destId="{F038B6CB-9BBF-4418-A68A-9483A4F4A490}" srcOrd="0" destOrd="0" parTransId="{1CA6B14F-1B81-447E-A753-2A35614989D2}" sibTransId="{184BB65C-254E-4C5F-ACA8-494F2B6FE07A}"/>
    <dgm:cxn modelId="{8090D376-5A85-4305-9036-7DE57362E10C}" type="presOf" srcId="{CB51D621-C751-4B34-829D-2ACE3BC64FCB}" destId="{33E9FBD8-681E-4BCF-98FB-C02919CF84A3}" srcOrd="0" destOrd="0" presId="urn:microsoft.com/office/officeart/2005/8/layout/radial4"/>
    <dgm:cxn modelId="{16AB8653-22D4-4B64-9018-AED3082F3B85}" type="presOf" srcId="{1CA6B14F-1B81-447E-A753-2A35614989D2}" destId="{4A9D0B10-52A9-492D-BF2C-9319400A18AA}" srcOrd="0" destOrd="0" presId="urn:microsoft.com/office/officeart/2005/8/layout/radial4"/>
    <dgm:cxn modelId="{D6A9FA0B-2F87-466A-8A55-AE923641C162}" type="presOf" srcId="{127E106F-00F1-4AD2-8DAE-22B625C2DA52}" destId="{7AA155F1-7295-428E-8577-B907B45C0C4D}" srcOrd="0" destOrd="0" presId="urn:microsoft.com/office/officeart/2005/8/layout/radial4"/>
    <dgm:cxn modelId="{02FB4901-4F59-4A12-ACA9-9C5304188059}" type="presOf" srcId="{7C610E71-9313-4B35-B3B3-C92EE6895AB8}" destId="{6FD944B0-27C7-4824-BEC0-44961E34511E}" srcOrd="0" destOrd="0" presId="urn:microsoft.com/office/officeart/2005/8/layout/radial4"/>
    <dgm:cxn modelId="{BB3C36BA-ACBF-404D-96FA-F804127FF90D}" type="presOf" srcId="{75B85295-6BD2-41A0-AEAB-BBF1E87763EB}" destId="{59A4A987-8F23-481E-BFCA-32647CB689B2}" srcOrd="0" destOrd="0" presId="urn:microsoft.com/office/officeart/2005/8/layout/radial4"/>
    <dgm:cxn modelId="{5595AAC0-C397-4C52-BDB4-C2486E711D38}" type="presOf" srcId="{7F861015-8C73-4702-B33C-9FD9DB8CE5ED}" destId="{72CE2F40-7D0E-4475-A2D5-909295F741C3}" srcOrd="0" destOrd="0" presId="urn:microsoft.com/office/officeart/2005/8/layout/radial4"/>
    <dgm:cxn modelId="{135ED30D-B922-458C-825A-9706A32D7F4C}" type="presOf" srcId="{A8EE8614-66B3-4C09-9392-0288037BBF52}" destId="{6A8C68A3-8B7C-4EF9-B488-6551CCAA1B06}" srcOrd="0" destOrd="0" presId="urn:microsoft.com/office/officeart/2005/8/layout/radial4"/>
    <dgm:cxn modelId="{3AEB60DB-BD55-4000-80AC-DFBBC070C568}" srcId="{CB51D621-C751-4B34-829D-2ACE3BC64FCB}" destId="{723C7094-ED45-4409-853E-AAC8A65C758F}" srcOrd="0" destOrd="0" parTransId="{19F6E216-021F-45F0-A270-18345C9B3B28}" sibTransId="{055B4A9D-1C86-4888-9224-CA2786062D98}"/>
    <dgm:cxn modelId="{0129C232-80DB-4FC8-98FC-FFE2C702E18F}" type="presOf" srcId="{723C7094-ED45-4409-853E-AAC8A65C758F}" destId="{3B29F884-C489-4033-BCEE-C63DBF73E6CA}" srcOrd="0" destOrd="0" presId="urn:microsoft.com/office/officeart/2005/8/layout/radial4"/>
    <dgm:cxn modelId="{E3AE8D14-630F-41A9-ADDD-56361210ABFA}" type="presOf" srcId="{173B577B-8D28-41AA-BB9D-C9DA4F5F754E}" destId="{168491FF-C792-4D38-8316-1870DAA6D35F}" srcOrd="0" destOrd="0" presId="urn:microsoft.com/office/officeart/2005/8/layout/radial4"/>
    <dgm:cxn modelId="{C880876A-3FBE-418F-A16D-84600402C2A7}" srcId="{723C7094-ED45-4409-853E-AAC8A65C758F}" destId="{173B577B-8D28-41AA-BB9D-C9DA4F5F754E}" srcOrd="4" destOrd="0" parTransId="{7F861015-8C73-4702-B33C-9FD9DB8CE5ED}" sibTransId="{59CD5C61-6B84-4950-967E-4752AEA9FFBD}"/>
    <dgm:cxn modelId="{5AC4DCD7-0629-4CDC-B6BD-6204846DA7BD}" type="presParOf" srcId="{33E9FBD8-681E-4BCF-98FB-C02919CF84A3}" destId="{3B29F884-C489-4033-BCEE-C63DBF73E6CA}" srcOrd="0" destOrd="0" presId="urn:microsoft.com/office/officeart/2005/8/layout/radial4"/>
    <dgm:cxn modelId="{09D83434-CA13-4B1E-9E13-B7338C830892}" type="presParOf" srcId="{33E9FBD8-681E-4BCF-98FB-C02919CF84A3}" destId="{4A9D0B10-52A9-492D-BF2C-9319400A18AA}" srcOrd="1" destOrd="0" presId="urn:microsoft.com/office/officeart/2005/8/layout/radial4"/>
    <dgm:cxn modelId="{376AF878-5D52-4D52-B803-6D724FC66EA0}" type="presParOf" srcId="{33E9FBD8-681E-4BCF-98FB-C02919CF84A3}" destId="{BA9B1D3A-7A86-4EEE-8842-3D421EC1F75C}" srcOrd="2" destOrd="0" presId="urn:microsoft.com/office/officeart/2005/8/layout/radial4"/>
    <dgm:cxn modelId="{697A8CC5-0D4D-4997-B58A-0114D3D192A9}" type="presParOf" srcId="{33E9FBD8-681E-4BCF-98FB-C02919CF84A3}" destId="{59A4A987-8F23-481E-BFCA-32647CB689B2}" srcOrd="3" destOrd="0" presId="urn:microsoft.com/office/officeart/2005/8/layout/radial4"/>
    <dgm:cxn modelId="{405F58B7-A823-4707-A0AB-5F2C1E4FB676}" type="presParOf" srcId="{33E9FBD8-681E-4BCF-98FB-C02919CF84A3}" destId="{658D04E5-0911-478F-9BE8-7BCE309527A3}" srcOrd="4" destOrd="0" presId="urn:microsoft.com/office/officeart/2005/8/layout/radial4"/>
    <dgm:cxn modelId="{96F1FE6A-75C0-4C95-87C7-07AB3F5F2287}" type="presParOf" srcId="{33E9FBD8-681E-4BCF-98FB-C02919CF84A3}" destId="{6A8C68A3-8B7C-4EF9-B488-6551CCAA1B06}" srcOrd="5" destOrd="0" presId="urn:microsoft.com/office/officeart/2005/8/layout/radial4"/>
    <dgm:cxn modelId="{98F739F6-7CA7-4A0A-9CED-4030AA89972A}" type="presParOf" srcId="{33E9FBD8-681E-4BCF-98FB-C02919CF84A3}" destId="{2CDCA921-56B8-4FE8-970C-9D6BE6A3E670}" srcOrd="6" destOrd="0" presId="urn:microsoft.com/office/officeart/2005/8/layout/radial4"/>
    <dgm:cxn modelId="{65E647FF-F3B1-489E-9FD4-51017015EBBE}" type="presParOf" srcId="{33E9FBD8-681E-4BCF-98FB-C02919CF84A3}" destId="{6FD944B0-27C7-4824-BEC0-44961E34511E}" srcOrd="7" destOrd="0" presId="urn:microsoft.com/office/officeart/2005/8/layout/radial4"/>
    <dgm:cxn modelId="{7ECAC014-50A9-4C0B-9517-D532DBFE5BC2}" type="presParOf" srcId="{33E9FBD8-681E-4BCF-98FB-C02919CF84A3}" destId="{6544E4C5-D6BB-42BB-A688-0284313E2B61}" srcOrd="8" destOrd="0" presId="urn:microsoft.com/office/officeart/2005/8/layout/radial4"/>
    <dgm:cxn modelId="{CDEC8AF0-1AE0-43B5-81D0-935B4994E7C3}" type="presParOf" srcId="{33E9FBD8-681E-4BCF-98FB-C02919CF84A3}" destId="{72CE2F40-7D0E-4475-A2D5-909295F741C3}" srcOrd="9" destOrd="0" presId="urn:microsoft.com/office/officeart/2005/8/layout/radial4"/>
    <dgm:cxn modelId="{2B2BC8E7-DA58-4ABB-AFE7-9FE10DD4FD36}" type="presParOf" srcId="{33E9FBD8-681E-4BCF-98FB-C02919CF84A3}" destId="{168491FF-C792-4D38-8316-1870DAA6D35F}" srcOrd="10" destOrd="0" presId="urn:microsoft.com/office/officeart/2005/8/layout/radial4"/>
    <dgm:cxn modelId="{47F3FF88-4C63-4FC5-B3A0-A0CCCE5E4706}" type="presParOf" srcId="{33E9FBD8-681E-4BCF-98FB-C02919CF84A3}" destId="{7AA155F1-7295-428E-8577-B907B45C0C4D}" srcOrd="11" destOrd="0" presId="urn:microsoft.com/office/officeart/2005/8/layout/radial4"/>
    <dgm:cxn modelId="{4ECBF3CF-A9BE-48FF-8B84-A50A048EA3E3}" type="presParOf" srcId="{33E9FBD8-681E-4BCF-98FB-C02919CF84A3}" destId="{0265FD84-678E-4BCC-BD19-D0C1F4DD6432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D9D54-0410-4C3C-A947-83835C08B5D2}">
      <dsp:nvSpPr>
        <dsp:cNvPr id="0" name=""/>
        <dsp:cNvSpPr/>
      </dsp:nvSpPr>
      <dsp:spPr>
        <a:xfrm>
          <a:off x="0" y="1659069"/>
          <a:ext cx="2305598" cy="77121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Prevención</a:t>
          </a:r>
          <a:endParaRPr lang="es-ES" sz="1900" kern="1200" dirty="0"/>
        </a:p>
      </dsp:txBody>
      <dsp:txXfrm>
        <a:off x="22588" y="1681657"/>
        <a:ext cx="2260422" cy="726043"/>
      </dsp:txXfrm>
    </dsp:sp>
    <dsp:sp modelId="{5FCB6A3E-4B8A-4448-83CE-1097BB6972AA}">
      <dsp:nvSpPr>
        <dsp:cNvPr id="0" name=""/>
        <dsp:cNvSpPr/>
      </dsp:nvSpPr>
      <dsp:spPr>
        <a:xfrm rot="21584561">
          <a:off x="2434976" y="1878919"/>
          <a:ext cx="274286" cy="318770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2434976" y="1942858"/>
        <a:ext cx="192000" cy="191262"/>
      </dsp:txXfrm>
    </dsp:sp>
    <dsp:sp modelId="{E13EAE84-9FA5-4AE1-81E9-C91800DFD63B}">
      <dsp:nvSpPr>
        <dsp:cNvPr id="0" name=""/>
        <dsp:cNvSpPr/>
      </dsp:nvSpPr>
      <dsp:spPr>
        <a:xfrm>
          <a:off x="2823114" y="1646390"/>
          <a:ext cx="2305598" cy="77121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Atención Inmediata</a:t>
          </a:r>
          <a:endParaRPr lang="es-ES" sz="1900" kern="1200" dirty="0"/>
        </a:p>
      </dsp:txBody>
      <dsp:txXfrm>
        <a:off x="2845702" y="1668978"/>
        <a:ext cx="2260422" cy="726043"/>
      </dsp:txXfrm>
    </dsp:sp>
    <dsp:sp modelId="{CF48C6EF-D314-4F65-835E-2EEA557C4300}">
      <dsp:nvSpPr>
        <dsp:cNvPr id="0" name=""/>
        <dsp:cNvSpPr/>
      </dsp:nvSpPr>
      <dsp:spPr>
        <a:xfrm>
          <a:off x="5257250" y="1872614"/>
          <a:ext cx="272497" cy="31877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5257250" y="1936368"/>
        <a:ext cx="190748" cy="191262"/>
      </dsp:txXfrm>
    </dsp:sp>
    <dsp:sp modelId="{64F45EDD-B70A-49B3-877D-E5F04F7D92B8}">
      <dsp:nvSpPr>
        <dsp:cNvPr id="0" name=""/>
        <dsp:cNvSpPr/>
      </dsp:nvSpPr>
      <dsp:spPr>
        <a:xfrm>
          <a:off x="5642859" y="1646390"/>
          <a:ext cx="1285365" cy="771219"/>
        </a:xfrm>
        <a:prstGeom prst="roundRect">
          <a:avLst>
            <a:gd name="adj" fmla="val 10000"/>
          </a:avLst>
        </a:prstGeom>
        <a:noFill/>
        <a:ln w="571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Atención Humanitaria de </a:t>
          </a:r>
          <a:r>
            <a:rPr lang="es-CO" sz="1400" b="1" kern="1200" dirty="0" smtClean="0">
              <a:solidFill>
                <a:schemeClr val="tx1"/>
              </a:solidFill>
            </a:rPr>
            <a:t>Emergencia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5665447" y="1668978"/>
        <a:ext cx="1240189" cy="726043"/>
      </dsp:txXfrm>
    </dsp:sp>
    <dsp:sp modelId="{A1D9FAAD-E066-4666-828C-4F0F3DEDF97F}">
      <dsp:nvSpPr>
        <dsp:cNvPr id="0" name=""/>
        <dsp:cNvSpPr/>
      </dsp:nvSpPr>
      <dsp:spPr>
        <a:xfrm>
          <a:off x="7056762" y="1872614"/>
          <a:ext cx="272497" cy="31877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7056762" y="1936368"/>
        <a:ext cx="190748" cy="191262"/>
      </dsp:txXfrm>
    </dsp:sp>
    <dsp:sp modelId="{D17AF87F-2043-46BE-99B2-9CC4B56F5881}">
      <dsp:nvSpPr>
        <dsp:cNvPr id="0" name=""/>
        <dsp:cNvSpPr/>
      </dsp:nvSpPr>
      <dsp:spPr>
        <a:xfrm>
          <a:off x="7442371" y="1646390"/>
          <a:ext cx="1285365" cy="771219"/>
        </a:xfrm>
        <a:prstGeom prst="roundRect">
          <a:avLst>
            <a:gd name="adj" fmla="val 10000"/>
          </a:avLst>
        </a:prstGeom>
        <a:noFill/>
        <a:ln w="571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Atención Humanitaria de </a:t>
          </a:r>
          <a:r>
            <a:rPr lang="es-CO" sz="1400" b="1" kern="1200" dirty="0" smtClean="0">
              <a:solidFill>
                <a:schemeClr val="tx1"/>
              </a:solidFill>
            </a:rPr>
            <a:t>Transición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7464959" y="1668978"/>
        <a:ext cx="1240189" cy="726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F8F35-3255-4772-9A4F-29A145E6CF45}">
      <dsp:nvSpPr>
        <dsp:cNvPr id="0" name=""/>
        <dsp:cNvSpPr/>
      </dsp:nvSpPr>
      <dsp:spPr>
        <a:xfrm>
          <a:off x="2051" y="441790"/>
          <a:ext cx="2620670" cy="3981511"/>
        </a:xfrm>
        <a:prstGeom prst="roundRect">
          <a:avLst>
            <a:gd name="adj" fmla="val 5000"/>
          </a:avLst>
        </a:pr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tx1"/>
              </a:solidFill>
            </a:rPr>
            <a:t>Decreto 4802</a:t>
          </a:r>
          <a:endParaRPr lang="es-ES" sz="1800" kern="1200" dirty="0">
            <a:solidFill>
              <a:schemeClr val="tx1"/>
            </a:solidFill>
          </a:endParaRPr>
        </a:p>
      </dsp:txBody>
      <dsp:txXfrm rot="16200000">
        <a:off x="-1368301" y="1812142"/>
        <a:ext cx="3264839" cy="524134"/>
      </dsp:txXfrm>
    </dsp:sp>
    <dsp:sp modelId="{4B710453-4398-4FD8-8586-732EC6BD7E6C}">
      <dsp:nvSpPr>
        <dsp:cNvPr id="0" name=""/>
        <dsp:cNvSpPr/>
      </dsp:nvSpPr>
      <dsp:spPr>
        <a:xfrm>
          <a:off x="526185" y="441790"/>
          <a:ext cx="1952399" cy="39815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Adelantar, en coordinación </a:t>
          </a:r>
          <a:r>
            <a:rPr lang="es-ES" sz="1200" b="1" kern="1200" dirty="0" smtClean="0">
              <a:solidFill>
                <a:schemeClr val="tx1"/>
              </a:solidFill>
              <a:latin typeface="+mn-lt"/>
            </a:rPr>
            <a:t>con otras entidades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competentes, las acciones con el objeto de </a:t>
          </a:r>
          <a:r>
            <a:rPr lang="es-ES" sz="1200" b="1" kern="1200" dirty="0" smtClean="0">
              <a:solidFill>
                <a:schemeClr val="tx1"/>
              </a:solidFill>
              <a:latin typeface="+mn-lt"/>
            </a:rPr>
            <a:t>identificar y prevenir las fuentes del riesgo,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su magnitud, inminencia y las capacidades de las autoridades locales con el fin de activar una respuesta integral, coordinada y eficaz, en el marco de la Ley 1448 de 2011.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kern="1200" dirty="0" smtClean="0">
            <a:solidFill>
              <a:schemeClr val="tx1"/>
            </a:solidFill>
            <a:latin typeface="+mn-lt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+mn-lt"/>
            </a:rPr>
            <a:t>Diseñar la metodología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 elaboración de planes de contingencia para atender las emergencias producidas en el marco del conflicto armado interno y </a:t>
          </a:r>
          <a:r>
            <a:rPr lang="es-ES" sz="1200" b="1" kern="1200" dirty="0" smtClean="0">
              <a:solidFill>
                <a:schemeClr val="tx1"/>
              </a:solidFill>
              <a:latin typeface="+mn-lt"/>
            </a:rPr>
            <a:t>asesorar y acompañar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 las autoridades territoriales en su adopción e implementación.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6185" y="441790"/>
        <a:ext cx="1952399" cy="3981511"/>
      </dsp:txXfrm>
    </dsp:sp>
    <dsp:sp modelId="{EC546541-465C-4752-91EF-523971B79F09}">
      <dsp:nvSpPr>
        <dsp:cNvPr id="0" name=""/>
        <dsp:cNvSpPr/>
      </dsp:nvSpPr>
      <dsp:spPr>
        <a:xfrm>
          <a:off x="2714445" y="441798"/>
          <a:ext cx="2620670" cy="3981511"/>
        </a:xfrm>
        <a:prstGeom prst="roundRect">
          <a:avLst>
            <a:gd name="adj" fmla="val 5000"/>
          </a:avLst>
        </a:prstGeom>
        <a:noFill/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solidFill>
              <a:schemeClr val="tx1"/>
            </a:solidFill>
          </a:endParaRPr>
        </a:p>
      </dsp:txBody>
      <dsp:txXfrm rot="16200000">
        <a:off x="1344092" y="1812151"/>
        <a:ext cx="3264839" cy="524134"/>
      </dsp:txXfrm>
    </dsp:sp>
    <dsp:sp modelId="{DEAE034B-DE39-4E76-B8BF-184DE7B372A1}">
      <dsp:nvSpPr>
        <dsp:cNvPr id="0" name=""/>
        <dsp:cNvSpPr/>
      </dsp:nvSpPr>
      <dsp:spPr>
        <a:xfrm rot="5400000">
          <a:off x="2495394" y="2720891"/>
          <a:ext cx="462264" cy="39310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6105A-DB0E-445F-877A-5CF7DC158770}">
      <dsp:nvSpPr>
        <dsp:cNvPr id="0" name=""/>
        <dsp:cNvSpPr/>
      </dsp:nvSpPr>
      <dsp:spPr>
        <a:xfrm>
          <a:off x="3238579" y="441798"/>
          <a:ext cx="1952399" cy="39815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Implementar </a:t>
          </a:r>
          <a:r>
            <a:rPr lang="es-ES" sz="1200" b="1" kern="1200" dirty="0" smtClean="0">
              <a:solidFill>
                <a:schemeClr val="tx1"/>
              </a:solidFill>
              <a:latin typeface="+mn-lt"/>
            </a:rPr>
            <a:t>con las entidades competentes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, las acciones para </a:t>
          </a:r>
          <a:r>
            <a:rPr lang="es-ES" sz="1200" b="1" kern="1200" dirty="0" smtClean="0">
              <a:solidFill>
                <a:schemeClr val="tx1"/>
              </a:solidFill>
              <a:latin typeface="+mn-lt"/>
            </a:rPr>
            <a:t>brindar la atención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oportuna e integral y realizar </a:t>
          </a:r>
          <a:r>
            <a:rPr lang="es-ES" sz="1200" b="1" kern="1200" dirty="0" smtClean="0">
              <a:solidFill>
                <a:schemeClr val="tx1"/>
              </a:solidFill>
              <a:latin typeface="+mn-lt"/>
            </a:rPr>
            <a:t>seguimiento a las emergencias humanitarias, desplazamientos masivos y atentados terroristas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 en el marco de la Ley 1448 de 2011. </a:t>
          </a:r>
          <a:endParaRPr lang="es-ES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+mn-lt"/>
            </a:rPr>
            <a:t>Brindar la ayuda humanitaria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en los términos establecidos en los artículos </a:t>
          </a:r>
          <a:r>
            <a:rPr lang="es-ES" sz="1200" b="1" kern="1200" dirty="0" smtClean="0">
              <a:solidFill>
                <a:schemeClr val="tx1"/>
              </a:solidFill>
              <a:latin typeface="+mn-lt"/>
            </a:rPr>
            <a:t>47 y 63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la Ley 1448 de 2011 y demás normas reglamentarias, en coordinación con las demás autoridades competentes.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38579" y="441798"/>
        <a:ext cx="1952399" cy="39815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F8F35-3255-4772-9A4F-29A145E6CF45}">
      <dsp:nvSpPr>
        <dsp:cNvPr id="0" name=""/>
        <dsp:cNvSpPr/>
      </dsp:nvSpPr>
      <dsp:spPr>
        <a:xfrm>
          <a:off x="0" y="-324191"/>
          <a:ext cx="2465868" cy="3746325"/>
        </a:xfrm>
        <a:prstGeom prst="roundRect">
          <a:avLst>
            <a:gd name="adj" fmla="val 5000"/>
          </a:avLst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tx1"/>
              </a:solidFill>
            </a:rPr>
            <a:t>Decreto 2569</a:t>
          </a:r>
          <a:endParaRPr lang="es-ES" sz="1800" kern="1200" dirty="0">
            <a:solidFill>
              <a:schemeClr val="tx1"/>
            </a:solidFill>
          </a:endParaRPr>
        </a:p>
      </dsp:txBody>
      <dsp:txXfrm rot="16200000">
        <a:off x="-1289406" y="965215"/>
        <a:ext cx="3071986" cy="493173"/>
      </dsp:txXfrm>
    </dsp:sp>
    <dsp:sp modelId="{4B710453-4398-4FD8-8586-732EC6BD7E6C}">
      <dsp:nvSpPr>
        <dsp:cNvPr id="0" name=""/>
        <dsp:cNvSpPr/>
      </dsp:nvSpPr>
      <dsp:spPr>
        <a:xfrm>
          <a:off x="493173" y="-324191"/>
          <a:ext cx="1837072" cy="37463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9456" rIns="0" bIns="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400" kern="1200" dirty="0">
            <a:solidFill>
              <a:schemeClr val="tx1"/>
            </a:solidFill>
          </a:endParaRPr>
        </a:p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400" kern="1200" dirty="0" smtClean="0">
              <a:solidFill>
                <a:schemeClr val="tx1"/>
              </a:solidFill>
              <a:latin typeface="+mn-lt"/>
            </a:rPr>
            <a:t>SAAH</a:t>
          </a:r>
          <a:endParaRPr lang="es-ES" sz="6400" kern="1200" dirty="0">
            <a:solidFill>
              <a:schemeClr val="tx1"/>
            </a:solidFill>
          </a:endParaRPr>
        </a:p>
      </dsp:txBody>
      <dsp:txXfrm>
        <a:off x="493173" y="-324191"/>
        <a:ext cx="1837072" cy="3746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1A45C-49A5-47D3-BF88-63588CF2F88F}">
      <dsp:nvSpPr>
        <dsp:cNvPr id="0" name=""/>
        <dsp:cNvSpPr/>
      </dsp:nvSpPr>
      <dsp:spPr>
        <a:xfrm>
          <a:off x="534" y="1823509"/>
          <a:ext cx="1042454" cy="41698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>
              <a:solidFill>
                <a:schemeClr val="tx1"/>
              </a:solidFill>
            </a:rPr>
            <a:t>Sensibilización </a:t>
          </a:r>
          <a:endParaRPr lang="en-US" sz="800" b="1" kern="1200" dirty="0">
            <a:solidFill>
              <a:schemeClr val="tx1"/>
            </a:solidFill>
          </a:endParaRPr>
        </a:p>
      </dsp:txBody>
      <dsp:txXfrm>
        <a:off x="534" y="1823509"/>
        <a:ext cx="938209" cy="416981"/>
      </dsp:txXfrm>
    </dsp:sp>
    <dsp:sp modelId="{76F5B110-2F9C-442B-AA7D-97B545C8D231}">
      <dsp:nvSpPr>
        <dsp:cNvPr id="0" name=""/>
        <dsp:cNvSpPr/>
      </dsp:nvSpPr>
      <dsp:spPr>
        <a:xfrm>
          <a:off x="834498" y="1823509"/>
          <a:ext cx="1042454" cy="416981"/>
        </a:xfrm>
        <a:prstGeom prst="chevron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>
              <a:solidFill>
                <a:schemeClr val="tx1"/>
              </a:solidFill>
            </a:rPr>
            <a:t>Formulación y Aprobación del Plan</a:t>
          </a:r>
          <a:endParaRPr lang="en-US" sz="800" b="1" kern="1200" dirty="0">
            <a:solidFill>
              <a:schemeClr val="tx1"/>
            </a:solidFill>
          </a:endParaRPr>
        </a:p>
      </dsp:txBody>
      <dsp:txXfrm>
        <a:off x="1042989" y="1823509"/>
        <a:ext cx="625473" cy="416981"/>
      </dsp:txXfrm>
    </dsp:sp>
    <dsp:sp modelId="{4A191BE5-C0C3-40A1-8DA9-E997C7C32FA5}">
      <dsp:nvSpPr>
        <dsp:cNvPr id="0" name=""/>
        <dsp:cNvSpPr/>
      </dsp:nvSpPr>
      <dsp:spPr>
        <a:xfrm>
          <a:off x="1668461" y="1823509"/>
          <a:ext cx="1042454" cy="416981"/>
        </a:xfrm>
        <a:prstGeom prst="chevron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>
              <a:solidFill>
                <a:schemeClr val="tx1"/>
              </a:solidFill>
            </a:rPr>
            <a:t>Alistamiento</a:t>
          </a:r>
          <a:endParaRPr lang="en-US" sz="800" b="1" kern="1200" dirty="0">
            <a:solidFill>
              <a:schemeClr val="tx1"/>
            </a:solidFill>
          </a:endParaRPr>
        </a:p>
      </dsp:txBody>
      <dsp:txXfrm>
        <a:off x="1876952" y="1823509"/>
        <a:ext cx="625473" cy="416981"/>
      </dsp:txXfrm>
    </dsp:sp>
    <dsp:sp modelId="{9C005648-98F3-451D-BADE-8717470CE2DD}">
      <dsp:nvSpPr>
        <dsp:cNvPr id="0" name=""/>
        <dsp:cNvSpPr/>
      </dsp:nvSpPr>
      <dsp:spPr>
        <a:xfrm>
          <a:off x="2502425" y="1823509"/>
          <a:ext cx="1042454" cy="416981"/>
        </a:xfrm>
        <a:prstGeom prst="chevron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1" kern="1200" dirty="0" smtClean="0">
              <a:solidFill>
                <a:schemeClr val="tx1"/>
              </a:solidFill>
            </a:rPr>
            <a:t>Activación del Plan </a:t>
          </a:r>
          <a:endParaRPr lang="en-US" sz="700" b="1" kern="1200" dirty="0">
            <a:solidFill>
              <a:schemeClr val="tx1"/>
            </a:solidFill>
          </a:endParaRPr>
        </a:p>
      </dsp:txBody>
      <dsp:txXfrm>
        <a:off x="2710916" y="1823509"/>
        <a:ext cx="625473" cy="416981"/>
      </dsp:txXfrm>
    </dsp:sp>
    <dsp:sp modelId="{99345604-8646-4359-BC0E-8C2AA83B6E01}">
      <dsp:nvSpPr>
        <dsp:cNvPr id="0" name=""/>
        <dsp:cNvSpPr/>
      </dsp:nvSpPr>
      <dsp:spPr>
        <a:xfrm>
          <a:off x="3336388" y="1823509"/>
          <a:ext cx="1042454" cy="416981"/>
        </a:xfrm>
        <a:prstGeom prst="chevr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>
              <a:solidFill>
                <a:schemeClr val="tx1"/>
              </a:solidFill>
            </a:rPr>
            <a:t>Seguimiento y Monitoreo </a:t>
          </a:r>
          <a:endParaRPr lang="en-US" sz="800" b="1" kern="1200" dirty="0">
            <a:solidFill>
              <a:schemeClr val="tx1"/>
            </a:solidFill>
          </a:endParaRPr>
        </a:p>
      </dsp:txBody>
      <dsp:txXfrm>
        <a:off x="3544879" y="1823509"/>
        <a:ext cx="625473" cy="4169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9F884-C489-4033-BCEE-C63DBF73E6CA}">
      <dsp:nvSpPr>
        <dsp:cNvPr id="0" name=""/>
        <dsp:cNvSpPr/>
      </dsp:nvSpPr>
      <dsp:spPr>
        <a:xfrm>
          <a:off x="2426503" y="2776849"/>
          <a:ext cx="2370062" cy="2161213"/>
        </a:xfrm>
        <a:prstGeom prst="ellipse">
          <a:avLst/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i="1" kern="1200" dirty="0" smtClean="0"/>
            <a:t>Coordinación para la Prevención y Atención Inmediata </a:t>
          </a:r>
          <a:endParaRPr lang="es-CO" sz="16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773591" y="3093351"/>
        <a:ext cx="1675886" cy="1528209"/>
      </dsp:txXfrm>
    </dsp:sp>
    <dsp:sp modelId="{4A9D0B10-52A9-492D-BF2C-9319400A18AA}">
      <dsp:nvSpPr>
        <dsp:cNvPr id="0" name=""/>
        <dsp:cNvSpPr/>
      </dsp:nvSpPr>
      <dsp:spPr>
        <a:xfrm rot="10800000">
          <a:off x="711495" y="3584870"/>
          <a:ext cx="1620681" cy="5451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9B1D3A-7A86-4EEE-8842-3D421EC1F75C}">
      <dsp:nvSpPr>
        <dsp:cNvPr id="0" name=""/>
        <dsp:cNvSpPr/>
      </dsp:nvSpPr>
      <dsp:spPr>
        <a:xfrm>
          <a:off x="-40543" y="3321848"/>
          <a:ext cx="1504079" cy="1071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CIPRUNNA </a:t>
          </a:r>
        </a:p>
      </dsp:txBody>
      <dsp:txXfrm>
        <a:off x="-9168" y="3353223"/>
        <a:ext cx="1441329" cy="1008464"/>
      </dsp:txXfrm>
    </dsp:sp>
    <dsp:sp modelId="{59A4A987-8F23-481E-BFCA-32647CB689B2}">
      <dsp:nvSpPr>
        <dsp:cNvPr id="0" name=""/>
        <dsp:cNvSpPr/>
      </dsp:nvSpPr>
      <dsp:spPr>
        <a:xfrm rot="12960000">
          <a:off x="1107035" y="2367524"/>
          <a:ext cx="1657931" cy="5451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8D04E5-0911-478F-9BE8-7BCE309527A3}">
      <dsp:nvSpPr>
        <dsp:cNvPr id="0" name=""/>
        <dsp:cNvSpPr/>
      </dsp:nvSpPr>
      <dsp:spPr>
        <a:xfrm>
          <a:off x="530145" y="1617248"/>
          <a:ext cx="1470416" cy="1071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CIAT</a:t>
          </a:r>
          <a:endParaRPr lang="en-US" sz="2000" kern="1200" dirty="0"/>
        </a:p>
      </dsp:txBody>
      <dsp:txXfrm>
        <a:off x="561520" y="1648623"/>
        <a:ext cx="1407666" cy="1008464"/>
      </dsp:txXfrm>
    </dsp:sp>
    <dsp:sp modelId="{6A8C68A3-8B7C-4EF9-B488-6551CCAA1B06}">
      <dsp:nvSpPr>
        <dsp:cNvPr id="0" name=""/>
        <dsp:cNvSpPr/>
      </dsp:nvSpPr>
      <dsp:spPr>
        <a:xfrm rot="15120000">
          <a:off x="2124220" y="1640421"/>
          <a:ext cx="1711048" cy="545171"/>
        </a:xfrm>
        <a:prstGeom prst="lef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DCA921-56B8-4FE8-970C-9D6BE6A3E670}">
      <dsp:nvSpPr>
        <dsp:cNvPr id="0" name=""/>
        <dsp:cNvSpPr/>
      </dsp:nvSpPr>
      <dsp:spPr>
        <a:xfrm>
          <a:off x="2045863" y="563748"/>
          <a:ext cx="1339018" cy="1071214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CERREM Y GVP</a:t>
          </a:r>
        </a:p>
      </dsp:txBody>
      <dsp:txXfrm>
        <a:off x="2077238" y="595123"/>
        <a:ext cx="1276268" cy="1008464"/>
      </dsp:txXfrm>
    </dsp:sp>
    <dsp:sp modelId="{6FD944B0-27C7-4824-BEC0-44961E34511E}">
      <dsp:nvSpPr>
        <dsp:cNvPr id="0" name=""/>
        <dsp:cNvSpPr/>
      </dsp:nvSpPr>
      <dsp:spPr>
        <a:xfrm rot="17280000">
          <a:off x="3387799" y="1640421"/>
          <a:ext cx="1711048" cy="545171"/>
        </a:xfrm>
        <a:prstGeom prst="lef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44E4C5-D6BB-42BB-A688-0284313E2B61}">
      <dsp:nvSpPr>
        <dsp:cNvPr id="0" name=""/>
        <dsp:cNvSpPr/>
      </dsp:nvSpPr>
      <dsp:spPr>
        <a:xfrm>
          <a:off x="3838186" y="563748"/>
          <a:ext cx="1339018" cy="1071214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CTJT</a:t>
          </a:r>
          <a:endParaRPr lang="es-ES" sz="2000" b="1" kern="1200" dirty="0"/>
        </a:p>
      </dsp:txBody>
      <dsp:txXfrm>
        <a:off x="3869561" y="595123"/>
        <a:ext cx="1276268" cy="1008464"/>
      </dsp:txXfrm>
    </dsp:sp>
    <dsp:sp modelId="{72CE2F40-7D0E-4475-A2D5-909295F741C3}">
      <dsp:nvSpPr>
        <dsp:cNvPr id="0" name=""/>
        <dsp:cNvSpPr/>
      </dsp:nvSpPr>
      <dsp:spPr>
        <a:xfrm rot="19440000">
          <a:off x="4458101" y="2367524"/>
          <a:ext cx="1657931" cy="545171"/>
        </a:xfrm>
        <a:prstGeom prst="lef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8491FF-C792-4D38-8316-1870DAA6D35F}">
      <dsp:nvSpPr>
        <dsp:cNvPr id="0" name=""/>
        <dsp:cNvSpPr/>
      </dsp:nvSpPr>
      <dsp:spPr>
        <a:xfrm>
          <a:off x="5288205" y="1617248"/>
          <a:ext cx="1339018" cy="1071214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Equipos Humanitarios Nacional y Local  </a:t>
          </a:r>
          <a:endParaRPr lang="es-ES" sz="1600" kern="1200" dirty="0"/>
        </a:p>
      </dsp:txBody>
      <dsp:txXfrm>
        <a:off x="5319580" y="1648623"/>
        <a:ext cx="1276268" cy="1008464"/>
      </dsp:txXfrm>
    </dsp:sp>
    <dsp:sp modelId="{7AA155F1-7295-428E-8577-B907B45C0C4D}">
      <dsp:nvSpPr>
        <dsp:cNvPr id="0" name=""/>
        <dsp:cNvSpPr/>
      </dsp:nvSpPr>
      <dsp:spPr>
        <a:xfrm>
          <a:off x="4890890" y="3584870"/>
          <a:ext cx="1620681" cy="545171"/>
        </a:xfrm>
        <a:prstGeom prst="lef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65FD84-678E-4BCC-BD19-D0C1F4DD6432}">
      <dsp:nvSpPr>
        <dsp:cNvPr id="0" name=""/>
        <dsp:cNvSpPr/>
      </dsp:nvSpPr>
      <dsp:spPr>
        <a:xfrm>
          <a:off x="5842063" y="3321848"/>
          <a:ext cx="1339018" cy="1071214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Mesa de Contrastes</a:t>
          </a:r>
          <a:endParaRPr lang="es-ES" sz="2000" kern="1200" dirty="0"/>
        </a:p>
      </dsp:txBody>
      <dsp:txXfrm>
        <a:off x="5873438" y="3353223"/>
        <a:ext cx="1276268" cy="1008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C39A7-A73E-42C5-B537-C93489C68DC6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88679-D79E-4F25-B99B-647FDE8DB9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5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92F-9EA9-4EC3-8260-7E20EC8E84E4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FC81-BF53-47E2-B5ED-E88579A63CF7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6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92F-9EA9-4EC3-8260-7E20EC8E84E4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FC81-BF53-47E2-B5ED-E88579A63C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10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92F-9EA9-4EC3-8260-7E20EC8E84E4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FC81-BF53-47E2-B5ED-E88579A63C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90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92F-9EA9-4EC3-8260-7E20EC8E84E4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FC81-BF53-47E2-B5ED-E88579A63CF7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73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92F-9EA9-4EC3-8260-7E20EC8E84E4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FC81-BF53-47E2-B5ED-E88579A63C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76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92F-9EA9-4EC3-8260-7E20EC8E84E4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FC81-BF53-47E2-B5ED-E88579A63C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1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92F-9EA9-4EC3-8260-7E20EC8E84E4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FC81-BF53-47E2-B5ED-E88579A63C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37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92F-9EA9-4EC3-8260-7E20EC8E84E4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FC81-BF53-47E2-B5ED-E88579A63C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93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92F-9EA9-4EC3-8260-7E20EC8E84E4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FC81-BF53-47E2-B5ED-E88579A63C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02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92F-9EA9-4EC3-8260-7E20EC8E84E4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FC81-BF53-47E2-B5ED-E88579A63C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51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92F-9EA9-4EC3-8260-7E20EC8E84E4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FC81-BF53-47E2-B5ED-E88579A63C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70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592F-9EA9-4EC3-8260-7E20EC8E84E4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8FC81-BF53-47E2-B5ED-E88579A63C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90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271427" y="3793644"/>
            <a:ext cx="777240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es-CO" b="1" dirty="0" smtClean="0">
                <a:solidFill>
                  <a:schemeClr val="bg1"/>
                </a:solidFill>
              </a:rPr>
              <a:t>Subdirección de Prevención y Atención de Emergencias</a:t>
            </a:r>
            <a:br>
              <a:rPr lang="es-CO" b="1" dirty="0" smtClean="0">
                <a:solidFill>
                  <a:schemeClr val="bg1"/>
                </a:solidFill>
              </a:rPr>
            </a:br>
            <a:r>
              <a:rPr lang="es-CO" sz="2200" b="1" dirty="0" smtClean="0">
                <a:solidFill>
                  <a:schemeClr val="bg1"/>
                </a:solidFill>
              </a:rPr>
              <a:t>Julio 2015</a:t>
            </a:r>
            <a:r>
              <a:rPr lang="es-CO" sz="2000" b="1" dirty="0" smtClean="0">
                <a:solidFill>
                  <a:schemeClr val="bg1"/>
                </a:solidFill>
              </a:rPr>
              <a:t/>
            </a:r>
            <a:br>
              <a:rPr lang="es-CO" sz="2000" b="1" dirty="0" smtClean="0">
                <a:solidFill>
                  <a:schemeClr val="bg1"/>
                </a:solidFill>
              </a:rPr>
            </a:br>
            <a:r>
              <a:rPr lang="es-CO" sz="2000" b="1" dirty="0" smtClean="0">
                <a:solidFill>
                  <a:schemeClr val="bg1"/>
                </a:solidFill>
              </a:rPr>
              <a:t/>
            </a:r>
            <a:br>
              <a:rPr lang="es-CO" sz="2000" b="1" dirty="0" smtClean="0">
                <a:solidFill>
                  <a:schemeClr val="bg1"/>
                </a:solidFill>
              </a:rPr>
            </a:br>
            <a:r>
              <a:rPr lang="es-CO" sz="3600" dirty="0" smtClean="0">
                <a:solidFill>
                  <a:schemeClr val="bg1"/>
                </a:solidFill>
              </a:rPr>
              <a:t/>
            </a:r>
            <a:br>
              <a:rPr lang="es-CO" sz="3600" dirty="0" smtClean="0">
                <a:solidFill>
                  <a:schemeClr val="bg1"/>
                </a:solidFill>
              </a:rPr>
            </a:br>
            <a:endParaRPr lang="es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6169446" y="3855904"/>
            <a:ext cx="2974554" cy="1983036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DFDFD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49" y="1646045"/>
            <a:ext cx="8548688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70 Rectángulo"/>
          <p:cNvSpPr/>
          <p:nvPr/>
        </p:nvSpPr>
        <p:spPr>
          <a:xfrm>
            <a:off x="0" y="302847"/>
            <a:ext cx="6836262" cy="1025009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 smtClean="0"/>
              <a:t>AYUDA HUMANITARIA PARA HECHOS VICTIMIZANTES DIFERENTES AL DESPLAZAMIENTO FORZADO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8724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973476" y="2468278"/>
            <a:ext cx="7772400" cy="2387600"/>
          </a:xfrm>
        </p:spPr>
        <p:txBody>
          <a:bodyPr>
            <a:normAutofit/>
          </a:bodyPr>
          <a:lstStyle/>
          <a:p>
            <a:pPr algn="r"/>
            <a:r>
              <a:rPr lang="es-CO" b="1" dirty="0" smtClean="0">
                <a:solidFill>
                  <a:schemeClr val="bg1"/>
                </a:solidFill>
              </a:rPr>
              <a:t>Gracias!!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8924" y="2746726"/>
            <a:ext cx="7886700" cy="4811802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s-CO" b="1" dirty="0" smtClean="0"/>
              <a:t>Competencias de la SPAE </a:t>
            </a:r>
          </a:p>
          <a:p>
            <a:pPr marL="514350" indent="-514350" algn="just">
              <a:buAutoNum type="arabicPeriod"/>
            </a:pPr>
            <a:r>
              <a:rPr lang="es-CO" b="1" dirty="0" smtClean="0"/>
              <a:t>Líneas estratégicas de la SPAE</a:t>
            </a:r>
          </a:p>
          <a:p>
            <a:pPr marL="514350" indent="-514350" algn="just">
              <a:buAutoNum type="arabicPeriod"/>
            </a:pPr>
            <a:r>
              <a:rPr lang="es-CO" b="1" dirty="0" smtClean="0"/>
              <a:t>Información</a:t>
            </a:r>
          </a:p>
          <a:p>
            <a:pPr marL="514350" indent="-514350" algn="just">
              <a:buAutoNum type="arabicPeriod"/>
            </a:pPr>
            <a:r>
              <a:rPr lang="es-CO" b="1" dirty="0" smtClean="0"/>
              <a:t>Asistencia Técnica</a:t>
            </a:r>
          </a:p>
          <a:p>
            <a:pPr marL="514350" indent="-514350" algn="just">
              <a:buAutoNum type="arabicPeriod"/>
            </a:pPr>
            <a:r>
              <a:rPr lang="es-CO" b="1" dirty="0" smtClean="0"/>
              <a:t>Coordinación </a:t>
            </a:r>
          </a:p>
          <a:p>
            <a:pPr marL="514350" indent="-514350" algn="just">
              <a:buAutoNum type="arabicPeriod"/>
            </a:pPr>
            <a:r>
              <a:rPr lang="es-CO" b="1" dirty="0" smtClean="0"/>
              <a:t>Mecanismos de Atención en subsidiaridad </a:t>
            </a:r>
          </a:p>
          <a:p>
            <a:pPr marL="514350" indent="-514350">
              <a:buAutoNum type="arabicPeriod"/>
            </a:pPr>
            <a:endParaRPr lang="es-CO" dirty="0" smtClean="0"/>
          </a:p>
          <a:p>
            <a:pPr marL="514350" indent="-514350">
              <a:buAutoNum type="arabicPeriod"/>
            </a:pPr>
            <a:endParaRPr lang="es-CO" dirty="0" smtClean="0"/>
          </a:p>
          <a:p>
            <a:pPr marL="514350" indent="-514350">
              <a:buAutoNum type="arabicPeriod"/>
            </a:pPr>
            <a:endParaRPr lang="es-CO" dirty="0" smtClean="0"/>
          </a:p>
          <a:p>
            <a:pPr marL="514350" indent="-514350">
              <a:buAutoNum type="arabicPeriod"/>
            </a:pP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1131631" y="1242113"/>
            <a:ext cx="2897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  <a:endParaRPr lang="es-CO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67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Diagrama 37"/>
          <p:cNvGraphicFramePr/>
          <p:nvPr>
            <p:extLst>
              <p:ext uri="{D42A27DB-BD31-4B8C-83A1-F6EECF244321}">
                <p14:modId xmlns:p14="http://schemas.microsoft.com/office/powerpoint/2010/main" val="313019803"/>
              </p:ext>
            </p:extLst>
          </p:nvPr>
        </p:nvGraphicFramePr>
        <p:xfrm>
          <a:off x="227957" y="256854"/>
          <a:ext cx="873110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2 Rectángulo"/>
          <p:cNvSpPr/>
          <p:nvPr/>
        </p:nvSpPr>
        <p:spPr>
          <a:xfrm>
            <a:off x="0" y="349321"/>
            <a:ext cx="6811766" cy="1055617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 smtClean="0"/>
              <a:t>COMPETENCIAS DE LA SUBDIRECCIÓN  DE PREVENCIÓN Y ATENCIÓN DE EMERGENCIAS </a:t>
            </a:r>
            <a:endParaRPr lang="es-CO" sz="1400" b="1" dirty="0"/>
          </a:p>
        </p:txBody>
      </p:sp>
      <p:sp>
        <p:nvSpPr>
          <p:cNvPr id="40" name="16 CuadroTexto"/>
          <p:cNvSpPr txBox="1"/>
          <p:nvPr/>
        </p:nvSpPr>
        <p:spPr>
          <a:xfrm>
            <a:off x="2575852" y="1609119"/>
            <a:ext cx="256636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Ocurrencia del Hecho Victimizante</a:t>
            </a:r>
            <a:endParaRPr lang="es-CO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17 CuadroTexto"/>
          <p:cNvSpPr txBox="1"/>
          <p:nvPr/>
        </p:nvSpPr>
        <p:spPr>
          <a:xfrm>
            <a:off x="5416691" y="1598845"/>
            <a:ext cx="1462303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Inclusión en el RUV</a:t>
            </a:r>
            <a:endParaRPr lang="es-CO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4287208489"/>
              </p:ext>
            </p:extLst>
          </p:nvPr>
        </p:nvGraphicFramePr>
        <p:xfrm>
          <a:off x="178086" y="2434690"/>
          <a:ext cx="5335123" cy="4423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5" name="Diagrama 44"/>
          <p:cNvGraphicFramePr/>
          <p:nvPr>
            <p:extLst>
              <p:ext uri="{D42A27DB-BD31-4B8C-83A1-F6EECF244321}">
                <p14:modId xmlns:p14="http://schemas.microsoft.com/office/powerpoint/2010/main" val="52910705"/>
              </p:ext>
            </p:extLst>
          </p:nvPr>
        </p:nvGraphicFramePr>
        <p:xfrm>
          <a:off x="6254479" y="3051424"/>
          <a:ext cx="2468279" cy="309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5663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05281"/>
            <a:ext cx="8969342" cy="5551333"/>
            <a:chOff x="1433160" y="465524"/>
            <a:chExt cx="8568626" cy="5673390"/>
          </a:xfrm>
        </p:grpSpPr>
        <p:sp>
          <p:nvSpPr>
            <p:cNvPr id="5" name="Flecha abajo 4"/>
            <p:cNvSpPr/>
            <p:nvPr/>
          </p:nvSpPr>
          <p:spPr>
            <a:xfrm>
              <a:off x="5452804" y="1040503"/>
              <a:ext cx="2071376" cy="3691518"/>
            </a:xfrm>
            <a:prstGeom prst="downArrow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Flecha abajo 5"/>
            <p:cNvSpPr/>
            <p:nvPr/>
          </p:nvSpPr>
          <p:spPr>
            <a:xfrm>
              <a:off x="7535900" y="1520206"/>
              <a:ext cx="2071376" cy="2756497"/>
            </a:xfrm>
            <a:prstGeom prst="downArrow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70000"/>
                  </a:schemeClr>
                </a:solidFill>
              </a:endParaRPr>
            </a:p>
          </p:txBody>
        </p:sp>
        <p:sp>
          <p:nvSpPr>
            <p:cNvPr id="7" name="Flecha abajo 6"/>
            <p:cNvSpPr/>
            <p:nvPr/>
          </p:nvSpPr>
          <p:spPr>
            <a:xfrm>
              <a:off x="3424525" y="1040503"/>
              <a:ext cx="2071376" cy="3704126"/>
            </a:xfrm>
            <a:prstGeom prst="downArrow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3906234" y="560070"/>
              <a:ext cx="13030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b="1" dirty="0" smtClean="0"/>
                <a:t>Prevención </a:t>
              </a:r>
              <a:endParaRPr lang="es-ES" sz="1600" b="1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5498814" y="465524"/>
              <a:ext cx="1960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b="1" dirty="0" smtClean="0"/>
                <a:t>Atención Inmediata </a:t>
              </a:r>
              <a:r>
                <a:rPr lang="es-CO" sz="1200" b="1" dirty="0" smtClean="0"/>
                <a:t>(Subsidiaridad) </a:t>
              </a:r>
              <a:endParaRPr lang="es-ES" sz="1200" b="1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7591808" y="727134"/>
              <a:ext cx="19606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b="1" dirty="0" smtClean="0"/>
                <a:t>Hechos Diferentes al Desplazamiento</a:t>
              </a:r>
              <a:r>
                <a:rPr lang="es-CO" sz="1200" dirty="0" smtClean="0"/>
                <a:t> </a:t>
              </a:r>
              <a:endParaRPr lang="es-ES" sz="1200" dirty="0"/>
            </a:p>
          </p:txBody>
        </p:sp>
        <p:sp>
          <p:nvSpPr>
            <p:cNvPr id="11" name="Rectángulo redondeado 10"/>
            <p:cNvSpPr/>
            <p:nvPr/>
          </p:nvSpPr>
          <p:spPr>
            <a:xfrm rot="16200000">
              <a:off x="2225351" y="826378"/>
              <a:ext cx="838409" cy="1309974"/>
            </a:xfrm>
            <a:prstGeom prst="roundRect">
              <a:avLst/>
            </a:prstGeom>
            <a:solidFill>
              <a:schemeClr val="accent6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CO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Información</a:t>
              </a:r>
            </a:p>
            <a:p>
              <a:pPr algn="ctr"/>
              <a:r>
                <a:rPr lang="es-CO" sz="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(Recolección, Producción y Análisis)  </a:t>
              </a:r>
              <a:endParaRPr lang="es-ES" sz="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Rectángulo redondeado 11"/>
            <p:cNvSpPr/>
            <p:nvPr/>
          </p:nvSpPr>
          <p:spPr>
            <a:xfrm rot="16200000">
              <a:off x="4219268" y="647145"/>
              <a:ext cx="514150" cy="1634489"/>
            </a:xfrm>
            <a:prstGeom prst="roundRect">
              <a:avLst/>
            </a:prstGeom>
            <a:solidFill>
              <a:schemeClr val="accent6">
                <a:lumMod val="75000"/>
                <a:alpha val="62000"/>
              </a:schemeClr>
            </a:solidFill>
            <a:ln>
              <a:solidFill>
                <a:schemeClr val="bg1">
                  <a:lumMod val="85000"/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CO" sz="1200" b="1" dirty="0">
                  <a:solidFill>
                    <a:schemeClr val="bg1"/>
                  </a:solidFill>
                </a:rPr>
                <a:t> </a:t>
              </a:r>
              <a:r>
                <a:rPr lang="es-CO" sz="1200" b="1" dirty="0" smtClean="0">
                  <a:solidFill>
                    <a:schemeClr val="bg1"/>
                  </a:solidFill>
                </a:rPr>
                <a:t>Bitácora y Verificación de Emergencias 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tángulo redondeado 12"/>
            <p:cNvSpPr/>
            <p:nvPr/>
          </p:nvSpPr>
          <p:spPr>
            <a:xfrm rot="16200000">
              <a:off x="6187774" y="629522"/>
              <a:ext cx="514150" cy="1634489"/>
            </a:xfrm>
            <a:prstGeom prst="roundRect">
              <a:avLst/>
            </a:prstGeom>
            <a:solidFill>
              <a:schemeClr val="accent6">
                <a:lumMod val="75000"/>
                <a:alpha val="62000"/>
              </a:schemeClr>
            </a:solidFill>
            <a:ln>
              <a:solidFill>
                <a:schemeClr val="bg1">
                  <a:lumMod val="85000"/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CO" sz="1200" b="1" dirty="0" smtClean="0">
                  <a:solidFill>
                    <a:schemeClr val="bg1"/>
                  </a:solidFill>
                </a:rPr>
                <a:t> </a:t>
              </a:r>
              <a:r>
                <a:rPr lang="es-CO" sz="1200" b="1" dirty="0">
                  <a:solidFill>
                    <a:schemeClr val="bg1"/>
                  </a:solidFill>
                </a:rPr>
                <a:t>Seguimiento</a:t>
              </a:r>
              <a:r>
                <a:rPr lang="es-CO" sz="1200" b="1" dirty="0" smtClean="0">
                  <a:solidFill>
                    <a:schemeClr val="bg1"/>
                  </a:solidFill>
                </a:rPr>
                <a:t> a </a:t>
              </a:r>
              <a:r>
                <a:rPr lang="es-CO" sz="1200" b="1" dirty="0">
                  <a:solidFill>
                    <a:schemeClr val="bg1"/>
                  </a:solidFill>
                </a:rPr>
                <a:t>Emergencias</a:t>
              </a:r>
              <a:r>
                <a:rPr lang="es-CO" sz="1200" b="1" dirty="0" smtClean="0">
                  <a:solidFill>
                    <a:schemeClr val="bg1"/>
                  </a:solidFill>
                </a:rPr>
                <a:t> 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ángulo redondeado 14"/>
            <p:cNvSpPr/>
            <p:nvPr/>
          </p:nvSpPr>
          <p:spPr>
            <a:xfrm rot="16200000">
              <a:off x="2224602" y="2111997"/>
              <a:ext cx="838409" cy="1309974"/>
            </a:xfrm>
            <a:prstGeom prst="roundRect">
              <a:avLst/>
            </a:prstGeom>
            <a:solidFill>
              <a:schemeClr val="accent4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CO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Asistencia Técnica</a:t>
              </a:r>
              <a:endPara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Rectángulo redondeado 15"/>
            <p:cNvSpPr/>
            <p:nvPr/>
          </p:nvSpPr>
          <p:spPr>
            <a:xfrm rot="16200000">
              <a:off x="4217685" y="1940649"/>
              <a:ext cx="514150" cy="1634489"/>
            </a:xfrm>
            <a:prstGeom prst="roundRect">
              <a:avLst/>
            </a:prstGeom>
            <a:solidFill>
              <a:schemeClr val="accent4">
                <a:lumMod val="75000"/>
                <a:alpha val="30000"/>
              </a:schemeClr>
            </a:solidFill>
            <a:ln>
              <a:solidFill>
                <a:schemeClr val="bg1">
                  <a:lumMod val="85000"/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CO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Planes de Contingencia </a:t>
              </a:r>
              <a:endParaRPr lang="es-ES" sz="13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Rectángulo redondeado 16"/>
            <p:cNvSpPr/>
            <p:nvPr/>
          </p:nvSpPr>
          <p:spPr>
            <a:xfrm rot="16200000">
              <a:off x="5938077" y="1939895"/>
              <a:ext cx="1001603" cy="1634489"/>
            </a:xfrm>
            <a:prstGeom prst="roundRect">
              <a:avLst/>
            </a:prstGeom>
            <a:solidFill>
              <a:schemeClr val="accent4">
                <a:lumMod val="75000"/>
                <a:alpha val="30000"/>
              </a:schemeClr>
            </a:solidFill>
            <a:ln>
              <a:solidFill>
                <a:schemeClr val="bg1">
                  <a:lumMod val="85000"/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CO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s-CO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Ayuda Humanitaria Inmediata </a:t>
              </a:r>
              <a:endParaRPr lang="es-ES" sz="13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Rectángulo redondeado 18"/>
            <p:cNvSpPr/>
            <p:nvPr/>
          </p:nvSpPr>
          <p:spPr>
            <a:xfrm rot="16200000">
              <a:off x="2225350" y="3373318"/>
              <a:ext cx="838409" cy="1309974"/>
            </a:xfrm>
            <a:prstGeom prst="roundRect">
              <a:avLst/>
            </a:prstGeom>
            <a:solidFill>
              <a:schemeClr val="accent2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CO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Coordinación </a:t>
              </a:r>
              <a:endPara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Rectángulo redondeado 19"/>
            <p:cNvSpPr/>
            <p:nvPr/>
          </p:nvSpPr>
          <p:spPr>
            <a:xfrm rot="16200000">
              <a:off x="4221580" y="3202383"/>
              <a:ext cx="514150" cy="1634489"/>
            </a:xfrm>
            <a:prstGeom prst="roundRect">
              <a:avLst/>
            </a:prstGeom>
            <a:solidFill>
              <a:schemeClr val="accent2">
                <a:lumMod val="75000"/>
                <a:alpha val="62000"/>
              </a:schemeClr>
            </a:solidFill>
            <a:ln>
              <a:solidFill>
                <a:schemeClr val="bg1">
                  <a:lumMod val="85000"/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es-CO" sz="1200" b="1" dirty="0" smtClean="0">
                  <a:solidFill>
                    <a:schemeClr val="bg1"/>
                  </a:solidFill>
                </a:rPr>
                <a:t> CIAT, GVP-CERREM, CIPRUNNA, SPPGNR</a:t>
              </a:r>
            </a:p>
          </p:txBody>
        </p:sp>
        <p:sp>
          <p:nvSpPr>
            <p:cNvPr id="21" name="Rectángulo redondeado 20"/>
            <p:cNvSpPr/>
            <p:nvPr/>
          </p:nvSpPr>
          <p:spPr>
            <a:xfrm rot="16200000">
              <a:off x="6181803" y="3188869"/>
              <a:ext cx="514150" cy="1634489"/>
            </a:xfrm>
            <a:prstGeom prst="roundRect">
              <a:avLst/>
            </a:prstGeom>
            <a:solidFill>
              <a:schemeClr val="accent2">
                <a:lumMod val="75000"/>
                <a:alpha val="62000"/>
              </a:schemeClr>
            </a:solidFill>
            <a:ln>
              <a:solidFill>
                <a:schemeClr val="bg1">
                  <a:lumMod val="85000"/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CO" sz="1200" b="1" dirty="0" smtClean="0">
                  <a:solidFill>
                    <a:schemeClr val="bg1"/>
                  </a:solidFill>
                </a:rPr>
                <a:t>CTJT, EHP, EHL, Mesa de Contrastes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ángulo redondeado 22"/>
            <p:cNvSpPr/>
            <p:nvPr/>
          </p:nvSpPr>
          <p:spPr>
            <a:xfrm rot="16200000">
              <a:off x="2225350" y="4621537"/>
              <a:ext cx="838409" cy="1309974"/>
            </a:xfrm>
            <a:prstGeom prst="roundRect">
              <a:avLst/>
            </a:prstGeom>
            <a:solidFill>
              <a:schemeClr val="accent1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CO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Mecanismos de atención</a:t>
              </a:r>
              <a:endPara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Rectángulo redondeado 23"/>
            <p:cNvSpPr/>
            <p:nvPr/>
          </p:nvSpPr>
          <p:spPr>
            <a:xfrm rot="16200000">
              <a:off x="3966704" y="4507909"/>
              <a:ext cx="1192235" cy="1779965"/>
            </a:xfrm>
            <a:prstGeom prst="roundRect">
              <a:avLst/>
            </a:prstGeom>
            <a:solidFill>
              <a:schemeClr val="accent1">
                <a:lumMod val="50000"/>
                <a:alpha val="30000"/>
              </a:schemeClr>
            </a:solidFill>
            <a:ln>
              <a:solidFill>
                <a:schemeClr val="bg1">
                  <a:lumMod val="85000"/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es-CO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*Especie</a:t>
              </a:r>
              <a:endParaRPr lang="es-CO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es-CO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*Infraestructura </a:t>
              </a:r>
              <a:endParaRPr lang="es-CO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es-CO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*Proyectos especiales</a:t>
              </a:r>
            </a:p>
            <a:p>
              <a:r>
                <a:rPr lang="es-CO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*</a:t>
              </a:r>
              <a:r>
                <a:rPr lang="es-CO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Misiones Humanitarias</a:t>
              </a:r>
            </a:p>
            <a:p>
              <a:endParaRPr lang="es-E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Rectángulo redondeado 24"/>
            <p:cNvSpPr/>
            <p:nvPr/>
          </p:nvSpPr>
          <p:spPr>
            <a:xfrm rot="16200000">
              <a:off x="5832958" y="4538702"/>
              <a:ext cx="1211838" cy="1749692"/>
            </a:xfrm>
            <a:prstGeom prst="roundRect">
              <a:avLst/>
            </a:prstGeom>
            <a:solidFill>
              <a:schemeClr val="accent1">
                <a:lumMod val="50000"/>
                <a:alpha val="30000"/>
              </a:schemeClr>
            </a:solidFill>
            <a:ln>
              <a:solidFill>
                <a:schemeClr val="bg1">
                  <a:lumMod val="85000"/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es-CO" sz="10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Mecanismos subsidiaridad</a:t>
              </a:r>
            </a:p>
            <a:p>
              <a:r>
                <a:rPr lang="es-CO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s-CO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*Especie</a:t>
              </a:r>
              <a:endParaRPr lang="es-CO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es-CO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*Infraestructura </a:t>
              </a:r>
              <a:endParaRPr lang="es-CO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es-CO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*Dinero</a:t>
              </a:r>
            </a:p>
            <a:p>
              <a:r>
                <a:rPr lang="es-CO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*Misiones Humanitarias</a:t>
              </a:r>
            </a:p>
            <a:p>
              <a:endParaRPr lang="es-E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Rectángulo redondeado 25"/>
            <p:cNvSpPr/>
            <p:nvPr/>
          </p:nvSpPr>
          <p:spPr>
            <a:xfrm rot="16200000">
              <a:off x="8185983" y="3964459"/>
              <a:ext cx="771210" cy="1634489"/>
            </a:xfrm>
            <a:prstGeom prst="roundRect">
              <a:avLst/>
            </a:prstGeom>
            <a:solidFill>
              <a:schemeClr val="accent1">
                <a:lumMod val="50000"/>
                <a:alpha val="30000"/>
              </a:schemeClr>
            </a:solidFill>
            <a:ln>
              <a:solidFill>
                <a:schemeClr val="bg1">
                  <a:lumMod val="85000"/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CO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s-CO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*Dinero</a:t>
              </a:r>
            </a:p>
            <a:p>
              <a:pPr algn="ctr"/>
              <a:r>
                <a:rPr lang="es-CO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(Hasta 2 SMMLV)</a:t>
              </a:r>
              <a:endParaRPr lang="es-E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Menos 26"/>
            <p:cNvSpPr/>
            <p:nvPr/>
          </p:nvSpPr>
          <p:spPr>
            <a:xfrm rot="16200000">
              <a:off x="2344888" y="1933968"/>
              <a:ext cx="597836" cy="380414"/>
            </a:xfrm>
            <a:prstGeom prst="mathMinus">
              <a:avLst/>
            </a:prstGeom>
            <a:solidFill>
              <a:schemeClr val="accent6">
                <a:lumMod val="5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Flecha derecha 27"/>
            <p:cNvSpPr/>
            <p:nvPr/>
          </p:nvSpPr>
          <p:spPr>
            <a:xfrm>
              <a:off x="3325081" y="1407403"/>
              <a:ext cx="311347" cy="169937"/>
            </a:xfrm>
            <a:prstGeom prst="rightArrow">
              <a:avLst/>
            </a:prstGeom>
            <a:solidFill>
              <a:schemeClr val="accent6">
                <a:lumMod val="7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Flecha derecha 28"/>
            <p:cNvSpPr/>
            <p:nvPr/>
          </p:nvSpPr>
          <p:spPr>
            <a:xfrm>
              <a:off x="3328419" y="2682015"/>
              <a:ext cx="311347" cy="169937"/>
            </a:xfrm>
            <a:prstGeom prst="rightArrow">
              <a:avLst/>
            </a:prstGeom>
            <a:solidFill>
              <a:schemeClr val="accent4">
                <a:lumMod val="7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Flecha derecha 29"/>
            <p:cNvSpPr/>
            <p:nvPr/>
          </p:nvSpPr>
          <p:spPr>
            <a:xfrm>
              <a:off x="3329595" y="3985393"/>
              <a:ext cx="311347" cy="169937"/>
            </a:xfrm>
            <a:prstGeom prst="rightArrow">
              <a:avLst/>
            </a:prstGeom>
            <a:solidFill>
              <a:schemeClr val="accent2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Flecha derecha 30"/>
            <p:cNvSpPr/>
            <p:nvPr/>
          </p:nvSpPr>
          <p:spPr>
            <a:xfrm>
              <a:off x="3323308" y="5203802"/>
              <a:ext cx="311347" cy="169937"/>
            </a:xfrm>
            <a:prstGeom prst="rightArrow">
              <a:avLst/>
            </a:pr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Medio marco 31"/>
            <p:cNvSpPr/>
            <p:nvPr/>
          </p:nvSpPr>
          <p:spPr>
            <a:xfrm rot="10800000">
              <a:off x="8170440" y="3351150"/>
              <a:ext cx="1831346" cy="2787764"/>
            </a:xfrm>
            <a:prstGeom prst="halfFrame">
              <a:avLst>
                <a:gd name="adj1" fmla="val 22180"/>
                <a:gd name="adj2" fmla="val 2486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3" name="Medio marco 32"/>
            <p:cNvSpPr/>
            <p:nvPr/>
          </p:nvSpPr>
          <p:spPr>
            <a:xfrm>
              <a:off x="1433160" y="480818"/>
              <a:ext cx="1831346" cy="3089656"/>
            </a:xfrm>
            <a:prstGeom prst="halfFrame">
              <a:avLst>
                <a:gd name="adj1" fmla="val 26468"/>
                <a:gd name="adj2" fmla="val 26468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4" name="Menos 33"/>
            <p:cNvSpPr/>
            <p:nvPr/>
          </p:nvSpPr>
          <p:spPr>
            <a:xfrm rot="16200000">
              <a:off x="2352034" y="3217111"/>
              <a:ext cx="597836" cy="380414"/>
            </a:xfrm>
            <a:prstGeom prst="mathMinus">
              <a:avLst/>
            </a:prstGeom>
            <a:solidFill>
              <a:schemeClr val="accent4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 sz="1600" b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Menos 34"/>
            <p:cNvSpPr/>
            <p:nvPr/>
          </p:nvSpPr>
          <p:spPr>
            <a:xfrm rot="16200000">
              <a:off x="2364119" y="4476620"/>
              <a:ext cx="597836" cy="380414"/>
            </a:xfrm>
            <a:prstGeom prst="mathMinus">
              <a:avLst/>
            </a:prstGeom>
            <a:solidFill>
              <a:schemeClr val="accent2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 sz="1600" b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6" name="70 Rectángulo"/>
          <p:cNvSpPr/>
          <p:nvPr/>
        </p:nvSpPr>
        <p:spPr>
          <a:xfrm>
            <a:off x="0" y="312479"/>
            <a:ext cx="6836262" cy="1025009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 smtClean="0"/>
              <a:t>PILARES DE ACCIÓN EN PREVENCIÓN Y ATENCIÓN DE EMERGENCIAS</a:t>
            </a:r>
            <a:endParaRPr lang="es-CO" sz="1400" b="1" dirty="0"/>
          </a:p>
        </p:txBody>
      </p:sp>
      <p:sp>
        <p:nvSpPr>
          <p:cNvPr id="37" name="Flecha derecha 36"/>
          <p:cNvSpPr/>
          <p:nvPr/>
        </p:nvSpPr>
        <p:spPr>
          <a:xfrm>
            <a:off x="4245428" y="3529278"/>
            <a:ext cx="314334" cy="163636"/>
          </a:xfrm>
          <a:prstGeom prst="rightArrow">
            <a:avLst/>
          </a:prstGeom>
          <a:solidFill>
            <a:schemeClr val="accent4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Conector recto 2"/>
          <p:cNvCxnSpPr/>
          <p:nvPr/>
        </p:nvCxnSpPr>
        <p:spPr>
          <a:xfrm>
            <a:off x="6393417" y="1706731"/>
            <a:ext cx="77168" cy="454843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41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282873" y="1532193"/>
            <a:ext cx="468945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1400" b="1" dirty="0">
                <a:latin typeface="Calibri" pitchFamily="34" charset="0"/>
              </a:rPr>
              <a:t>La </a:t>
            </a:r>
            <a:r>
              <a:rPr lang="es-CO" sz="1400" b="1" dirty="0" smtClean="0">
                <a:latin typeface="Calibri" pitchFamily="34" charset="0"/>
              </a:rPr>
              <a:t>Unidad </a:t>
            </a:r>
            <a:r>
              <a:rPr lang="es-CO" sz="1400" dirty="0" smtClean="0">
                <a:latin typeface="Calibri" pitchFamily="34" charset="0"/>
              </a:rPr>
              <a:t>produce información para </a:t>
            </a:r>
            <a:r>
              <a:rPr 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</a:t>
            </a:r>
            <a:r>
              <a:rPr lang="es-MX" sz="1400" dirty="0" smtClean="0"/>
              <a:t> </a:t>
            </a:r>
            <a:r>
              <a:rPr lang="es-MX" sz="1400" dirty="0"/>
              <a:t>hechos </a:t>
            </a:r>
            <a:r>
              <a:rPr lang="es-MX" sz="1400" dirty="0" err="1"/>
              <a:t>victimizantes</a:t>
            </a:r>
            <a:r>
              <a:rPr lang="es-MX" sz="1400" dirty="0"/>
              <a:t> o situaciones de Riesgo de </a:t>
            </a:r>
            <a:r>
              <a:rPr lang="es-MX" sz="1400" dirty="0" smtClean="0"/>
              <a:t>victimización. </a:t>
            </a:r>
            <a:r>
              <a:rPr lang="es-CO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Advertir</a:t>
            </a:r>
            <a:r>
              <a:rPr lang="es-CO" sz="1400" dirty="0" smtClean="0"/>
              <a:t> </a:t>
            </a:r>
            <a:r>
              <a:rPr lang="es-CO" sz="1400" dirty="0"/>
              <a:t>a autoridades territoriales  y nacionales sobre la ocurrencia de hechos </a:t>
            </a:r>
            <a:r>
              <a:rPr lang="es-CO" sz="1400" dirty="0" err="1"/>
              <a:t>victimizantes</a:t>
            </a:r>
            <a:r>
              <a:rPr lang="es-CO" sz="1400" dirty="0"/>
              <a:t>. </a:t>
            </a:r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Activar </a:t>
            </a: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una respuesta </a:t>
            </a:r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 las entidades competentes </a:t>
            </a:r>
            <a:r>
              <a:rPr lang="es-ES" sz="1400" dirty="0" smtClean="0">
                <a:cs typeface="Arial" charset="0"/>
              </a:rPr>
              <a:t>para atender </a:t>
            </a:r>
            <a:r>
              <a:rPr lang="es-ES" sz="1400" dirty="0">
                <a:cs typeface="Arial" charset="0"/>
              </a:rPr>
              <a:t>hechos </a:t>
            </a:r>
            <a:r>
              <a:rPr lang="es-ES" sz="1400" dirty="0" err="1">
                <a:cs typeface="Arial" charset="0"/>
              </a:rPr>
              <a:t>victimizantes</a:t>
            </a:r>
            <a:r>
              <a:rPr lang="es-ES" sz="1400" dirty="0">
                <a:cs typeface="Arial" charset="0"/>
              </a:rPr>
              <a:t> o que generan riesgo de victimización</a:t>
            </a:r>
            <a:r>
              <a:rPr lang="es-ES" sz="1400" dirty="0" smtClean="0">
                <a:cs typeface="Arial" charset="0"/>
              </a:rPr>
              <a:t>. </a:t>
            </a:r>
          </a:p>
          <a:p>
            <a:pPr algn="just">
              <a:defRPr/>
            </a:pPr>
            <a:endParaRPr lang="es-CO" sz="1400" dirty="0">
              <a:cs typeface="Arial" charset="0"/>
            </a:endParaRPr>
          </a:p>
          <a:p>
            <a:pPr algn="just">
              <a:defRPr/>
            </a:pPr>
            <a:endParaRPr lang="es-CO" sz="1400" dirty="0" smtClean="0"/>
          </a:p>
          <a:p>
            <a:pPr algn="just">
              <a:defRPr/>
            </a:pPr>
            <a:r>
              <a:rPr lang="es-CO" sz="1400" dirty="0" smtClean="0"/>
              <a:t>Entre la información relevante que produce se cuentan: </a:t>
            </a:r>
            <a:endParaRPr lang="es-CO" sz="1400" dirty="0" smtClean="0">
              <a:latin typeface="Calibri" pitchFamily="34" charset="0"/>
            </a:endParaRPr>
          </a:p>
          <a:p>
            <a:pPr algn="just">
              <a:defRPr/>
            </a:pPr>
            <a:endParaRPr lang="es-CO" sz="1600" u="sng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MX" sz="1400" b="1" dirty="0" smtClean="0">
                <a:latin typeface="Calibri" pitchFamily="34" charset="0"/>
              </a:rPr>
              <a:t>Bitácora Diaria de Eventos. </a:t>
            </a:r>
            <a:r>
              <a:rPr lang="es-ES" sz="1400" dirty="0" smtClean="0"/>
              <a:t>Es un monitoreo diario de eventos relacionados con la dinámica de violencia que deriva en un ejercicio de verificación y seguimiento en el territorio.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s-MX" sz="1400" b="1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MX" sz="1400" b="1" dirty="0" smtClean="0">
                <a:latin typeface="Calibri" pitchFamily="34" charset="0"/>
              </a:rPr>
              <a:t>Reportes de seguimiento de las Emergencias Humanitarias. </a:t>
            </a:r>
            <a:r>
              <a:rPr lang="es-MX" sz="1400" dirty="0" smtClean="0">
                <a:latin typeface="Calibri" pitchFamily="34" charset="0"/>
              </a:rPr>
              <a:t>Seguimiento cualitativo diario y semanal de las emergencias y su atención inmediata.  </a:t>
            </a:r>
          </a:p>
          <a:p>
            <a:pPr algn="just">
              <a:defRPr/>
            </a:pPr>
            <a:endParaRPr lang="es-CO" sz="1400" b="1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CO" sz="1400" b="1" dirty="0" smtClean="0">
                <a:latin typeface="Calibri" pitchFamily="34" charset="0"/>
              </a:rPr>
              <a:t>Índice de Riesgo de </a:t>
            </a:r>
            <a:r>
              <a:rPr lang="es-CO" sz="1400" b="1" dirty="0" err="1" smtClean="0">
                <a:latin typeface="Calibri" pitchFamily="34" charset="0"/>
              </a:rPr>
              <a:t>Víctimización</a:t>
            </a:r>
            <a:r>
              <a:rPr lang="es-CO" sz="1400" b="1" dirty="0" smtClean="0">
                <a:latin typeface="Calibri" pitchFamily="34" charset="0"/>
              </a:rPr>
              <a:t> </a:t>
            </a:r>
            <a:r>
              <a:rPr lang="es-MX" sz="1400" dirty="0" smtClean="0">
                <a:latin typeface="Calibri" pitchFamily="34" charset="0"/>
              </a:rPr>
              <a:t>Análisis Estadístico y </a:t>
            </a:r>
            <a:r>
              <a:rPr lang="es-MX" sz="1400" dirty="0" err="1" smtClean="0">
                <a:latin typeface="Calibri" pitchFamily="34" charset="0"/>
              </a:rPr>
              <a:t>Geoestadístico</a:t>
            </a:r>
            <a:r>
              <a:rPr lang="es-MX" sz="1400" dirty="0" smtClean="0">
                <a:latin typeface="Calibri" pitchFamily="34" charset="0"/>
              </a:rPr>
              <a:t> de amenazas y vulnerabilidades en el mediano plazo que permite proponer focalizaciones para prevenir y atender a víctimas.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365691" y="1532193"/>
            <a:ext cx="3467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latin typeface="Calibri" pitchFamily="34" charset="0"/>
              </a:rPr>
              <a:t>Índice de Riesgo de </a:t>
            </a:r>
            <a:r>
              <a:rPr lang="es-MX" sz="1600" b="1" dirty="0" smtClean="0">
                <a:latin typeface="Calibri" pitchFamily="34" charset="0"/>
              </a:rPr>
              <a:t>Víctimización 2012 </a:t>
            </a:r>
            <a:endParaRPr lang="es-ES" sz="16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69" y="1783659"/>
            <a:ext cx="3311259" cy="4284454"/>
          </a:xfrm>
          <a:prstGeom prst="rect">
            <a:avLst/>
          </a:prstGeom>
        </p:spPr>
      </p:pic>
      <p:sp>
        <p:nvSpPr>
          <p:cNvPr id="8" name="70 Rectángulo"/>
          <p:cNvSpPr/>
          <p:nvPr/>
        </p:nvSpPr>
        <p:spPr>
          <a:xfrm>
            <a:off x="0" y="279949"/>
            <a:ext cx="6836262" cy="1025009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 smtClean="0"/>
              <a:t>INFORMACIÓN PARA LA PREVENCIÓN Y ATENCIÓN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27746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065160" y="1864945"/>
            <a:ext cx="3809160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806065" algn="ctr"/>
                <a:tab pos="5612130" algn="r"/>
              </a:tabLst>
            </a:pPr>
            <a:r>
              <a:rPr lang="es-CO" sz="1400" dirty="0"/>
              <a:t>El plan de contingencia es una herramienta técnica de orden </a:t>
            </a:r>
            <a:r>
              <a:rPr lang="es-CO" sz="1400" dirty="0" smtClean="0"/>
              <a:t>municipal en el que se definen procedimientos</a:t>
            </a:r>
            <a:r>
              <a:rPr lang="es-CO" sz="1400" dirty="0"/>
              <a:t>, acciones y estrategias, con recursos financieros, humanos y físicos destinados por las entidades territoriales frente a escenarios de riesgo, que permite </a:t>
            </a:r>
            <a:r>
              <a:rPr lang="es-CO" sz="1400" dirty="0" smtClean="0"/>
              <a:t>anticiparse y prepararse para </a:t>
            </a:r>
            <a:r>
              <a:rPr lang="es-CO" sz="1400" dirty="0"/>
              <a:t>atender </a:t>
            </a:r>
            <a:r>
              <a:rPr lang="es-CO" sz="1400" dirty="0" smtClean="0"/>
              <a:t>emergencias </a:t>
            </a:r>
            <a:r>
              <a:rPr lang="es-CO" sz="1400" dirty="0"/>
              <a:t>humanitarias acaecidas en desarrollo del conflicto armado interno</a:t>
            </a:r>
            <a:r>
              <a:rPr lang="es-CO" sz="1600" dirty="0"/>
              <a:t>. </a:t>
            </a:r>
            <a:endParaRPr lang="es-CO" sz="1600" dirty="0" smtClean="0"/>
          </a:p>
          <a:p>
            <a:pPr algn="just"/>
            <a:r>
              <a:rPr lang="es-CO" sz="1600" dirty="0"/>
              <a:t> </a:t>
            </a:r>
            <a:endParaRPr lang="es-ES" sz="1600" dirty="0"/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806065" algn="ctr"/>
                <a:tab pos="5612130" algn="r"/>
              </a:tabLst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14 Diagrama"/>
          <p:cNvGraphicFramePr/>
          <p:nvPr>
            <p:extLst>
              <p:ext uri="{D42A27DB-BD31-4B8C-83A1-F6EECF244321}">
                <p14:modId xmlns:p14="http://schemas.microsoft.com/office/powerpoint/2010/main" val="670386148"/>
              </p:ext>
            </p:extLst>
          </p:nvPr>
        </p:nvGraphicFramePr>
        <p:xfrm>
          <a:off x="759551" y="747421"/>
          <a:ext cx="43793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0 Rectángulo"/>
          <p:cNvSpPr/>
          <p:nvPr/>
        </p:nvSpPr>
        <p:spPr>
          <a:xfrm>
            <a:off x="0" y="279949"/>
            <a:ext cx="6836262" cy="1025009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 smtClean="0"/>
              <a:t>ASISTENCIA TÉCNICA A MUNICIPIOS, DISTRITOS Y DEPARTAMENTOS</a:t>
            </a:r>
            <a:endParaRPr lang="es-CO" sz="1400" b="1" dirty="0"/>
          </a:p>
        </p:txBody>
      </p:sp>
      <p:sp>
        <p:nvSpPr>
          <p:cNvPr id="8" name="Rectángulo 7"/>
          <p:cNvSpPr/>
          <p:nvPr/>
        </p:nvSpPr>
        <p:spPr>
          <a:xfrm>
            <a:off x="754416" y="2051897"/>
            <a:ext cx="4310744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806065" algn="ctr"/>
                <a:tab pos="5612130" algn="r"/>
              </a:tabLst>
            </a:pPr>
            <a:r>
              <a:rPr lang="es-CO" sz="1600" b="1" dirty="0" smtClean="0"/>
              <a:t>1. Plan </a:t>
            </a:r>
            <a:r>
              <a:rPr lang="es-CO" sz="1600" b="1" dirty="0"/>
              <a:t>de </a:t>
            </a:r>
            <a:r>
              <a:rPr lang="es-CO" sz="1600" b="1" dirty="0" smtClean="0"/>
              <a:t>contingencia</a:t>
            </a:r>
            <a:r>
              <a:rPr lang="es-CO" sz="1600" dirty="0"/>
              <a:t> </a:t>
            </a:r>
            <a:endParaRPr lang="es-ES" sz="1600" dirty="0"/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806065" algn="ctr"/>
                <a:tab pos="5612130" algn="r"/>
              </a:tabLst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54416" y="4560733"/>
            <a:ext cx="4310744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806065" algn="ctr"/>
                <a:tab pos="5612130" algn="r"/>
              </a:tabLst>
            </a:pPr>
            <a:r>
              <a:rPr lang="es-CO" sz="1600" b="1" dirty="0" smtClean="0"/>
              <a:t>2. Atención Inmediata </a:t>
            </a:r>
            <a:r>
              <a:rPr lang="es-CO" sz="1600" dirty="0"/>
              <a:t> </a:t>
            </a:r>
            <a:endParaRPr lang="es-ES" sz="1600" dirty="0"/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806065" algn="ctr"/>
                <a:tab pos="5612130" algn="r"/>
              </a:tabLst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 rot="16200000">
            <a:off x="-2287383" y="2504329"/>
            <a:ext cx="5178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806065" algn="ctr"/>
                <a:tab pos="5612130" algn="r"/>
              </a:tabLst>
            </a:pP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Corresponsabilidad, Coordinación</a:t>
            </a:r>
            <a:endPara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3301566" y="4373781"/>
            <a:ext cx="5572754" cy="128525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bliqueBottom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400" dirty="0" smtClean="0">
                <a:solidFill>
                  <a:schemeClr val="tx1"/>
                </a:solidFill>
              </a:rPr>
              <a:t>Es la orientación y apoyo técnico realizado por la Unidad para la Atención y Reparación </a:t>
            </a:r>
            <a:r>
              <a:rPr lang="es-ES" sz="1400" dirty="0">
                <a:solidFill>
                  <a:schemeClr val="tx1"/>
                </a:solidFill>
              </a:rPr>
              <a:t>I</a:t>
            </a:r>
            <a:r>
              <a:rPr lang="es-ES" sz="1400" dirty="0" smtClean="0">
                <a:solidFill>
                  <a:schemeClr val="tx1"/>
                </a:solidFill>
              </a:rPr>
              <a:t>ntegral a las Víctimas - UARIV con el fin de fortalecer y mejorar la capacidad de respuesta institucional en cuanto a responsabilidades que tienen </a:t>
            </a:r>
            <a:r>
              <a:rPr lang="es-ES" sz="1400" dirty="0">
                <a:solidFill>
                  <a:schemeClr val="tx1"/>
                </a:solidFill>
              </a:rPr>
              <a:t>los </a:t>
            </a:r>
            <a:r>
              <a:rPr lang="es-ES" sz="1400" dirty="0" smtClean="0">
                <a:solidFill>
                  <a:schemeClr val="tx1"/>
                </a:solidFill>
              </a:rPr>
              <a:t>municipios, distritos y gobernaciones en la disposición y entrega de ayuda y atención humanitaria inmediata – AHI.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6 Diagrama"/>
          <p:cNvGraphicFramePr/>
          <p:nvPr>
            <p:extLst>
              <p:ext uri="{D42A27DB-BD31-4B8C-83A1-F6EECF244321}">
                <p14:modId xmlns:p14="http://schemas.microsoft.com/office/powerpoint/2010/main" val="2172855190"/>
              </p:ext>
            </p:extLst>
          </p:nvPr>
        </p:nvGraphicFramePr>
        <p:xfrm>
          <a:off x="1037691" y="1078787"/>
          <a:ext cx="7140538" cy="5501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0 Rectángulo"/>
          <p:cNvSpPr/>
          <p:nvPr/>
        </p:nvSpPr>
        <p:spPr>
          <a:xfrm>
            <a:off x="0" y="279949"/>
            <a:ext cx="6836262" cy="1025009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 smtClean="0"/>
              <a:t>PARTICIPACIÓN EN ESCENARIOS DE COORDINACIÓN 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5358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uadroTexto 8"/>
          <p:cNvSpPr txBox="1">
            <a:spLocks noChangeArrowheads="1"/>
          </p:cNvSpPr>
          <p:nvPr/>
        </p:nvSpPr>
        <p:spPr bwMode="auto">
          <a:xfrm>
            <a:off x="290257" y="1534393"/>
            <a:ext cx="730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/>
              <a:t>La Unidad para las Víctimas brinda apoyo subsidiario a través </a:t>
            </a:r>
            <a:endParaRPr lang="es-ES" altLang="es-ES" sz="1800" dirty="0" smtClean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 smtClean="0"/>
              <a:t>de </a:t>
            </a:r>
            <a:r>
              <a:rPr lang="es-ES" altLang="es-ES" sz="1800" dirty="0"/>
              <a:t>los siguientes mecanismos:</a:t>
            </a:r>
          </a:p>
        </p:txBody>
      </p:sp>
      <p:sp>
        <p:nvSpPr>
          <p:cNvPr id="33" name="6 Rectángulo redondeado">
            <a:hlinkClick r:id="" action="ppaction://noaction"/>
          </p:cNvPr>
          <p:cNvSpPr/>
          <p:nvPr/>
        </p:nvSpPr>
        <p:spPr>
          <a:xfrm>
            <a:off x="4683125" y="3775018"/>
            <a:ext cx="4094163" cy="384175"/>
          </a:xfrm>
          <a:prstGeom prst="roundRect">
            <a:avLst/>
          </a:prstGeom>
          <a:solidFill>
            <a:srgbClr val="CDC08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400" dirty="0">
                <a:solidFill>
                  <a:schemeClr val="tx1"/>
                </a:solidFill>
              </a:rPr>
              <a:t>Por demanda para el territorio nacional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34" name="1 Rectángulo redondeado">
            <a:hlinkClick r:id="" action="ppaction://noaction"/>
          </p:cNvPr>
          <p:cNvSpPr/>
          <p:nvPr/>
        </p:nvSpPr>
        <p:spPr>
          <a:xfrm>
            <a:off x="504825" y="2290705"/>
            <a:ext cx="1890713" cy="1322388"/>
          </a:xfrm>
          <a:prstGeom prst="roundRect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APOYO EN DINERO</a:t>
            </a:r>
          </a:p>
        </p:txBody>
      </p:sp>
      <p:sp>
        <p:nvSpPr>
          <p:cNvPr id="35" name="1 Rectángulo redondeado">
            <a:hlinkClick r:id="" action="ppaction://noaction"/>
          </p:cNvPr>
          <p:cNvSpPr/>
          <p:nvPr/>
        </p:nvSpPr>
        <p:spPr>
          <a:xfrm>
            <a:off x="515938" y="3775018"/>
            <a:ext cx="3932237" cy="371475"/>
          </a:xfrm>
          <a:prstGeom prst="roundRect">
            <a:avLst/>
          </a:prstGeom>
          <a:solidFill>
            <a:srgbClr val="CDC08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14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s-ES" sz="1400" dirty="0">
                <a:solidFill>
                  <a:schemeClr val="tx1"/>
                </a:solidFill>
              </a:rPr>
              <a:t>Por oferta (focalización)</a:t>
            </a:r>
          </a:p>
          <a:p>
            <a:pPr algn="ctr" eaLnBrk="1" hangingPunct="1">
              <a:defRPr/>
            </a:pPr>
            <a:endParaRPr lang="es-ES" sz="1400" dirty="0"/>
          </a:p>
        </p:txBody>
      </p:sp>
      <p:sp>
        <p:nvSpPr>
          <p:cNvPr id="36" name="1 Rectángulo redondeado">
            <a:hlinkClick r:id="" action="ppaction://noaction"/>
          </p:cNvPr>
          <p:cNvSpPr/>
          <p:nvPr/>
        </p:nvSpPr>
        <p:spPr>
          <a:xfrm>
            <a:off x="4683125" y="2357380"/>
            <a:ext cx="1968500" cy="1255713"/>
          </a:xfrm>
          <a:prstGeom prst="roundRect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APOYO EN ESPECIE POR EVENTO </a:t>
            </a:r>
          </a:p>
        </p:txBody>
      </p:sp>
      <p:sp>
        <p:nvSpPr>
          <p:cNvPr id="37" name="1 Rectángulo redondeado">
            <a:hlinkClick r:id="" action="ppaction://noaction"/>
          </p:cNvPr>
          <p:cNvSpPr/>
          <p:nvPr/>
        </p:nvSpPr>
        <p:spPr>
          <a:xfrm>
            <a:off x="6788150" y="2382780"/>
            <a:ext cx="1989138" cy="1217613"/>
          </a:xfrm>
          <a:prstGeom prst="roundRect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INFRAESTRUCTURA SOCIAL Y COMUNITARIA </a:t>
            </a:r>
            <a:r>
              <a:rPr lang="es-CO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(materiales y/o dotación )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s-ES" sz="1600" b="1" dirty="0"/>
          </a:p>
        </p:txBody>
      </p:sp>
      <p:sp>
        <p:nvSpPr>
          <p:cNvPr id="38" name="1 Rectángulo redondeado">
            <a:hlinkClick r:id="" action="ppaction://noaction"/>
          </p:cNvPr>
          <p:cNvSpPr/>
          <p:nvPr/>
        </p:nvSpPr>
        <p:spPr>
          <a:xfrm>
            <a:off x="511175" y="4219518"/>
            <a:ext cx="8266113" cy="369887"/>
          </a:xfrm>
          <a:prstGeom prst="roundRect">
            <a:avLst/>
          </a:prstGeom>
          <a:solidFill>
            <a:srgbClr val="79ADD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400" dirty="0">
                <a:solidFill>
                  <a:schemeClr val="tx1"/>
                </a:solidFill>
              </a:rPr>
              <a:t>Dirigida a E.T. que carezcan de capacidad fiscal, técnica y administrativa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39" name="1 Rectángulo redondeado">
            <a:hlinkClick r:id="" action="ppaction://noaction"/>
          </p:cNvPr>
          <p:cNvSpPr/>
          <p:nvPr/>
        </p:nvSpPr>
        <p:spPr>
          <a:xfrm>
            <a:off x="4683125" y="4657668"/>
            <a:ext cx="1968500" cy="1090612"/>
          </a:xfrm>
          <a:prstGeom prst="roundRect">
            <a:avLst/>
          </a:prstGeom>
          <a:solidFill>
            <a:srgbClr val="79ADD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14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s-CO" sz="1400" dirty="0">
                <a:solidFill>
                  <a:schemeClr val="tx1"/>
                </a:solidFill>
              </a:rPr>
              <a:t>E.T.  con capacidad de respuesta (planeada) desbordada por la magnitud del evento</a:t>
            </a:r>
            <a:endParaRPr lang="es-ES" sz="14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40" name="1 Rectángulo redondeado">
            <a:hlinkClick r:id="" action="ppaction://noaction"/>
          </p:cNvPr>
          <p:cNvSpPr/>
          <p:nvPr/>
        </p:nvSpPr>
        <p:spPr>
          <a:xfrm>
            <a:off x="6788150" y="5527618"/>
            <a:ext cx="1989138" cy="962025"/>
          </a:xfrm>
          <a:prstGeom prst="roundRect">
            <a:avLst/>
          </a:prstGeom>
          <a:solidFill>
            <a:srgbClr val="79ADD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400" dirty="0">
                <a:solidFill>
                  <a:schemeClr val="tx1"/>
                </a:solidFill>
              </a:rPr>
              <a:t>Proyectos se  enmarque en las líneas de acción susceptibles de  apoyo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41" name="1 Rectángulo redondeado">
            <a:hlinkClick r:id="" action="ppaction://noaction"/>
          </p:cNvPr>
          <p:cNvSpPr/>
          <p:nvPr/>
        </p:nvSpPr>
        <p:spPr>
          <a:xfrm>
            <a:off x="2546350" y="2311343"/>
            <a:ext cx="1916113" cy="1314450"/>
          </a:xfrm>
          <a:prstGeom prst="roundRect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APOYO EN ESPECIE PERIODICO</a:t>
            </a:r>
          </a:p>
        </p:txBody>
      </p:sp>
      <p:sp>
        <p:nvSpPr>
          <p:cNvPr id="42" name="1 Rectángulo redondeado">
            <a:hlinkClick r:id="" action="ppaction://noaction"/>
          </p:cNvPr>
          <p:cNvSpPr/>
          <p:nvPr/>
        </p:nvSpPr>
        <p:spPr>
          <a:xfrm>
            <a:off x="530225" y="5106930"/>
            <a:ext cx="3932238" cy="3603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 dirty="0">
                <a:solidFill>
                  <a:schemeClr val="tx1"/>
                </a:solidFill>
              </a:rPr>
              <a:t>Son excluyentes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43" name="1 Rectángulo redondeado">
            <a:hlinkClick r:id="" action="ppaction://noaction"/>
          </p:cNvPr>
          <p:cNvSpPr/>
          <p:nvPr/>
        </p:nvSpPr>
        <p:spPr>
          <a:xfrm>
            <a:off x="530225" y="4659255"/>
            <a:ext cx="3932238" cy="3603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 dirty="0">
                <a:solidFill>
                  <a:schemeClr val="tx1"/>
                </a:solidFill>
              </a:rPr>
              <a:t>Susceptibles de escogencia por la E.T.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44" name="1 Rectángulo redondeado">
            <a:hlinkClick r:id="" action="ppaction://noaction"/>
          </p:cNvPr>
          <p:cNvSpPr/>
          <p:nvPr/>
        </p:nvSpPr>
        <p:spPr>
          <a:xfrm>
            <a:off x="6788150" y="4657668"/>
            <a:ext cx="1989138" cy="808037"/>
          </a:xfrm>
          <a:prstGeom prst="roundRect">
            <a:avLst/>
          </a:prstGeom>
          <a:solidFill>
            <a:srgbClr val="79ADD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400" dirty="0">
                <a:solidFill>
                  <a:schemeClr val="tx1"/>
                </a:solidFill>
              </a:rPr>
              <a:t>E.T. que cumplan con criterios de priorización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6" name="70 Rectángulo"/>
          <p:cNvSpPr/>
          <p:nvPr/>
        </p:nvSpPr>
        <p:spPr>
          <a:xfrm>
            <a:off x="0" y="266828"/>
            <a:ext cx="6836262" cy="1025009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 smtClean="0"/>
              <a:t>APOYO SUBSIDIARIO A ENTIDADES TERRITORIALES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25092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649274" y="1075074"/>
            <a:ext cx="4233470" cy="5529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806065" algn="ctr"/>
                <a:tab pos="5612130" algn="r"/>
              </a:tabLst>
            </a:pPr>
            <a:endParaRPr lang="es-MX" sz="1600" dirty="0"/>
          </a:p>
          <a:p>
            <a:r>
              <a:rPr lang="es-CO" sz="1600" dirty="0"/>
              <a:t>Qué son?</a:t>
            </a:r>
          </a:p>
          <a:p>
            <a:pPr algn="just"/>
            <a:r>
              <a:rPr lang="es-CO" sz="1600" dirty="0" smtClean="0"/>
              <a:t>Las MMHH son </a:t>
            </a:r>
            <a:r>
              <a:rPr lang="es-CO" sz="1600" dirty="0"/>
              <a:t>aquellas acciones amparadas por la </a:t>
            </a:r>
            <a:r>
              <a:rPr lang="es-CO" sz="1600" dirty="0" smtClean="0"/>
              <a:t>UARIV y </a:t>
            </a:r>
            <a:r>
              <a:rPr lang="es-CO" sz="1600" dirty="0"/>
              <a:t>aprobadas por la SPAE, que implican el traslado de los equipos de trabajo - del nivel nacional y territorial - de prevención y atención a emergencias. Dada la naturaleza de las tareas desarrolladas por dichos equipos de trabajo -  relacionados con acciones de ayuda, prevención, protección, asistencia, orientación y/o atención -  los traslados se llevan a cabo hacia zonas del territorio nacional en las que existe alto riesgo para su vida e integridad en el marco del conflicto armado. </a:t>
            </a:r>
          </a:p>
          <a:p>
            <a:r>
              <a:rPr lang="es-CO" sz="1600" dirty="0"/>
              <a:t> </a:t>
            </a:r>
          </a:p>
          <a:p>
            <a:r>
              <a:rPr lang="es-CO" sz="1600" dirty="0"/>
              <a:t>Dichos traslados se llevan a cabo principalmente por vía terrestre y </a:t>
            </a:r>
            <a:r>
              <a:rPr lang="es-CO" sz="1600" dirty="0" smtClean="0"/>
              <a:t>fluvial, previo </a:t>
            </a:r>
            <a:r>
              <a:rPr lang="es-CO" sz="1600" dirty="0"/>
              <a:t>concepto favorable de las autoridades competentes para que dicha misión – de carácter humanitario gubernamental – se realice. </a:t>
            </a:r>
            <a:endParaRPr lang="es-CO" sz="1600" dirty="0" smtClean="0"/>
          </a:p>
          <a:p>
            <a:endParaRPr lang="es-CO" sz="1600" dirty="0"/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806065" algn="ctr"/>
                <a:tab pos="5612130" algn="r"/>
              </a:tabLst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31" y="1663546"/>
            <a:ext cx="4087223" cy="5118083"/>
          </a:xfrm>
          <a:prstGeom prst="rect">
            <a:avLst/>
          </a:prstGeom>
        </p:spPr>
      </p:pic>
      <p:sp>
        <p:nvSpPr>
          <p:cNvPr id="6" name="70 Rectángulo"/>
          <p:cNvSpPr/>
          <p:nvPr/>
        </p:nvSpPr>
        <p:spPr>
          <a:xfrm>
            <a:off x="0" y="314470"/>
            <a:ext cx="6836262" cy="1025009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 smtClean="0"/>
              <a:t>Misiones Humanitarias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8694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820</Words>
  <Application>Microsoft Office PowerPoint</Application>
  <PresentationFormat>Presentación en pantalla (4:3)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MS PGothic</vt:lpstr>
      <vt:lpstr>Arial</vt:lpstr>
      <vt:lpstr>Calibri</vt:lpstr>
      <vt:lpstr>Calibri Light</vt:lpstr>
      <vt:lpstr>Times New Roman</vt:lpstr>
      <vt:lpstr>Wingdings</vt:lpstr>
      <vt:lpstr>Tema de Office</vt:lpstr>
      <vt:lpstr>Subdirección de Prevención y Atención de Emergencias Julio 2015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Abril Nieto</dc:creator>
  <cp:lastModifiedBy>Fabian Gutierrez</cp:lastModifiedBy>
  <cp:revision>47</cp:revision>
  <dcterms:created xsi:type="dcterms:W3CDTF">2013-08-27T16:20:44Z</dcterms:created>
  <dcterms:modified xsi:type="dcterms:W3CDTF">2015-09-29T21:03:11Z</dcterms:modified>
</cp:coreProperties>
</file>