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827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22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475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572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226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694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751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417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556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963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521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ED548-CE5A-4FF8-AAEE-CD110ED12135}" type="datetimeFigureOut">
              <a:rPr lang="es-CO" smtClean="0"/>
              <a:t>06/11/2015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63EB1-1631-4A5F-B9DE-985AA2BFCF3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2567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7336" y="1205345"/>
            <a:ext cx="6754091" cy="532638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3590439" y="1735163"/>
            <a:ext cx="4516028" cy="1084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CO" sz="1200" b="1" dirty="0">
                <a:latin typeface="Century Gothic"/>
                <a:cs typeface="Century Gothic"/>
              </a:rPr>
              <a:t>Acta de Aceptación de la Estrategia para la reconstrucción del tejido social “Entrelazando”</a:t>
            </a:r>
          </a:p>
          <a:p>
            <a:pPr algn="ctr">
              <a:lnSpc>
                <a:spcPct val="120000"/>
              </a:lnSpc>
            </a:pPr>
            <a:endParaRPr lang="es-CO" sz="1000" i="1" dirty="0">
              <a:latin typeface="Century Gothic"/>
              <a:cs typeface="Century Gothic"/>
            </a:endParaRPr>
          </a:p>
          <a:p>
            <a:pPr algn="ctr">
              <a:lnSpc>
                <a:spcPct val="120000"/>
              </a:lnSpc>
            </a:pPr>
            <a:r>
              <a:rPr lang="es-CO" sz="1000" i="1" dirty="0">
                <a:latin typeface="Century Gothic"/>
                <a:cs typeface="Century Gothic"/>
              </a:rPr>
              <a:t>Medida de Rehabilitación Comunitaria en el Proceso </a:t>
            </a:r>
            <a:r>
              <a:rPr lang="es-CO" sz="1000" i="1" dirty="0" smtClean="0">
                <a:latin typeface="Century Gothic"/>
                <a:cs typeface="Century Gothic"/>
              </a:rPr>
              <a:t>Integral de </a:t>
            </a:r>
            <a:r>
              <a:rPr lang="es-CO" sz="1000" i="1" dirty="0">
                <a:latin typeface="Century Gothic"/>
                <a:cs typeface="Century Gothic"/>
              </a:rPr>
              <a:t>Reparación Colectiva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3115109" y="2819562"/>
            <a:ext cx="5740097" cy="1711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CO" sz="1100" dirty="0">
                <a:latin typeface="Century Gothic"/>
                <a:cs typeface="Century Gothic"/>
              </a:rPr>
              <a:t>Los firmantes de este círculo de la palabra escrita, en nombre del Sujeto de </a:t>
            </a:r>
            <a:r>
              <a:rPr lang="es-CO" sz="1100" dirty="0" smtClean="0">
                <a:latin typeface="Century Gothic"/>
                <a:cs typeface="Century Gothic"/>
              </a:rPr>
              <a:t>Reparación </a:t>
            </a:r>
            <a:r>
              <a:rPr lang="es-CO" sz="1100" dirty="0">
                <a:latin typeface="Century Gothic"/>
                <a:cs typeface="Century Gothic"/>
              </a:rPr>
              <a:t>Colectiva_________________________________ el día__ del mes ____________ </a:t>
            </a:r>
            <a:r>
              <a:rPr lang="es-CO" sz="1100" dirty="0" smtClean="0">
                <a:latin typeface="Century Gothic"/>
                <a:cs typeface="Century Gothic"/>
              </a:rPr>
              <a:t>del año _________</a:t>
            </a:r>
            <a:r>
              <a:rPr lang="es-CO" sz="1100" dirty="0">
                <a:latin typeface="Century Gothic"/>
                <a:cs typeface="Century Gothic"/>
              </a:rPr>
              <a:t>, dejamos constancia de la aceptación de la Estrategia Entrelazando para la reconstrucción del tejido social, como Medida de Rehabilitación Comunitaria en el Proceso Integral de Reparación Colectiva </a:t>
            </a:r>
          </a:p>
          <a:p>
            <a:pPr algn="just">
              <a:lnSpc>
                <a:spcPct val="120000"/>
              </a:lnSpc>
            </a:pPr>
            <a:endParaRPr lang="es-CO" sz="1100" b="1" dirty="0" smtClean="0">
              <a:latin typeface="Century Gothic"/>
              <a:cs typeface="Century Gothic"/>
            </a:endParaRPr>
          </a:p>
          <a:p>
            <a:pPr algn="just">
              <a:lnSpc>
                <a:spcPct val="120000"/>
              </a:lnSpc>
            </a:pPr>
            <a:r>
              <a:rPr lang="es-CO" sz="1100" dirty="0" smtClean="0">
                <a:latin typeface="Century Gothic"/>
                <a:cs typeface="Century Gothic"/>
              </a:rPr>
              <a:t>Al </a:t>
            </a:r>
            <a:r>
              <a:rPr lang="es-CO" sz="1100" dirty="0">
                <a:latin typeface="Century Gothic"/>
                <a:cs typeface="Century Gothic"/>
              </a:rPr>
              <a:t>expresar cómo sería Entrelazando para la </a:t>
            </a:r>
            <a:r>
              <a:rPr lang="es-CO" sz="1100" dirty="0" smtClean="0">
                <a:latin typeface="Century Gothic"/>
                <a:cs typeface="Century Gothic"/>
              </a:rPr>
              <a:t>comunidad</a:t>
            </a:r>
          </a:p>
          <a:p>
            <a:pPr algn="just">
              <a:lnSpc>
                <a:spcPct val="120000"/>
              </a:lnSpc>
            </a:pPr>
            <a:endParaRPr lang="es-CO" sz="1100" dirty="0">
              <a:latin typeface="Century Gothic"/>
              <a:cs typeface="Century Gothic"/>
            </a:endParaRPr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3186279" y="4386217"/>
            <a:ext cx="5324349" cy="13287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3337999" y="4575929"/>
            <a:ext cx="5001679" cy="4941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3693038" y="4786664"/>
            <a:ext cx="4535259" cy="2490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ángulo 17"/>
          <p:cNvSpPr/>
          <p:nvPr/>
        </p:nvSpPr>
        <p:spPr>
          <a:xfrm>
            <a:off x="3668544" y="4892794"/>
            <a:ext cx="4584246" cy="49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CO" sz="1100" dirty="0">
                <a:latin typeface="Century Gothic"/>
                <a:cs typeface="Century Gothic"/>
              </a:rPr>
              <a:t>Al decir que Entrelazando puede contribuir a la reconstrucción del </a:t>
            </a:r>
            <a:r>
              <a:rPr lang="es-CO" sz="1100" dirty="0" smtClean="0">
                <a:latin typeface="Century Gothic"/>
                <a:cs typeface="Century Gothic"/>
              </a:rPr>
              <a:t>tejido </a:t>
            </a:r>
            <a:r>
              <a:rPr lang="es-CO" sz="1100" dirty="0">
                <a:latin typeface="Century Gothic"/>
                <a:cs typeface="Century Gothic"/>
              </a:rPr>
              <a:t>social </a:t>
            </a:r>
            <a:r>
              <a:rPr lang="es-CO" sz="1100" dirty="0" smtClean="0">
                <a:latin typeface="Century Gothic"/>
                <a:cs typeface="Century Gothic"/>
              </a:rPr>
              <a:t>porque</a:t>
            </a:r>
            <a:endParaRPr lang="es-CO" sz="1100" dirty="0">
              <a:latin typeface="Century Gothic"/>
              <a:cs typeface="Century Gothic"/>
            </a:endParaRPr>
          </a:p>
        </p:txBody>
      </p:sp>
      <p:cxnSp>
        <p:nvCxnSpPr>
          <p:cNvPr id="19" name="Conector recto 18"/>
          <p:cNvCxnSpPr/>
          <p:nvPr/>
        </p:nvCxnSpPr>
        <p:spPr>
          <a:xfrm>
            <a:off x="3929314" y="5494341"/>
            <a:ext cx="4111685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V="1">
            <a:off x="4192567" y="5654349"/>
            <a:ext cx="3536199" cy="37355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V="1">
            <a:off x="4653268" y="5903859"/>
            <a:ext cx="2614795" cy="12454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629877"/>
              </p:ext>
            </p:extLst>
          </p:nvPr>
        </p:nvGraphicFramePr>
        <p:xfrm>
          <a:off x="1581665" y="322729"/>
          <a:ext cx="8314309" cy="701929"/>
        </p:xfrm>
        <a:graphic>
          <a:graphicData uri="http://schemas.openxmlformats.org/drawingml/2006/table">
            <a:tbl>
              <a:tblPr firstRow="1" firstCol="1" bandRow="1"/>
              <a:tblGrid>
                <a:gridCol w="2000499"/>
                <a:gridCol w="3714006"/>
                <a:gridCol w="2599804"/>
              </a:tblGrid>
              <a:tr h="98961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FORMATO ACTA DE ACEPTACIÓN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400,08,15-62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</a:t>
                      </a:r>
                      <a:r>
                        <a:rPr lang="es-CO" sz="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  <a:endParaRPr lang="es-CO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PROCESO GESTIÓN DE </a:t>
                      </a:r>
                      <a:r>
                        <a:rPr lang="es-CO" sz="7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REPARACIÓN</a:t>
                      </a:r>
                      <a:r>
                        <a:rPr lang="es-CO" sz="7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INDIVIDUAL Y COLECTIVA</a:t>
                      </a:r>
                      <a:endParaRPr lang="es-CO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Aprobación: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22/09/2015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PROCEDIMIENTO ENTRELAZANDO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Página: </a:t>
                      </a:r>
                      <a:fld id="{2BAD6F7A-61FD-4043-9585-E1B94EFA30F0}" type="slidenum">
                        <a:rPr lang="es-CO" sz="8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fld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4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998" y="457200"/>
            <a:ext cx="1839170" cy="38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7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926" y="1194954"/>
            <a:ext cx="6486948" cy="5326385"/>
          </a:xfrm>
          <a:prstGeom prst="rect">
            <a:avLst/>
          </a:prstGeom>
        </p:spPr>
      </p:pic>
      <p:cxnSp>
        <p:nvCxnSpPr>
          <p:cNvPr id="12" name="Conector recto 11"/>
          <p:cNvCxnSpPr/>
          <p:nvPr/>
        </p:nvCxnSpPr>
        <p:spPr>
          <a:xfrm flipV="1">
            <a:off x="3079031" y="3379463"/>
            <a:ext cx="5324349" cy="13287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3079031" y="3564082"/>
            <a:ext cx="5324349" cy="2191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3079031" y="3738411"/>
            <a:ext cx="5420733" cy="18914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3309187" y="4737948"/>
            <a:ext cx="5094192" cy="5989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V="1">
            <a:off x="3355976" y="4943774"/>
            <a:ext cx="5000613" cy="63629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V="1">
            <a:off x="3402767" y="5153334"/>
            <a:ext cx="4760834" cy="46021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3524971" y="1771370"/>
            <a:ext cx="4516028" cy="1084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CO" sz="1200" b="1" dirty="0">
                <a:latin typeface="Century Gothic"/>
                <a:cs typeface="Century Gothic"/>
              </a:rPr>
              <a:t>Acta de Aceptación de la Estrategia para la reconstrucción del tejido social “Entrelazando”</a:t>
            </a:r>
          </a:p>
          <a:p>
            <a:pPr algn="ctr">
              <a:lnSpc>
                <a:spcPct val="120000"/>
              </a:lnSpc>
            </a:pPr>
            <a:endParaRPr lang="es-CO" sz="1000" i="1" dirty="0">
              <a:latin typeface="Century Gothic"/>
              <a:cs typeface="Century Gothic"/>
            </a:endParaRPr>
          </a:p>
          <a:p>
            <a:pPr algn="ctr">
              <a:lnSpc>
                <a:spcPct val="120000"/>
              </a:lnSpc>
            </a:pPr>
            <a:r>
              <a:rPr lang="es-CO" sz="1000" i="1" dirty="0">
                <a:latin typeface="Century Gothic"/>
                <a:cs typeface="Century Gothic"/>
              </a:rPr>
              <a:t>Medida de Rehabilitación Comunitaria en el Proceso </a:t>
            </a:r>
            <a:r>
              <a:rPr lang="es-CO" sz="1000" i="1" dirty="0" smtClean="0">
                <a:latin typeface="Century Gothic"/>
                <a:cs typeface="Century Gothic"/>
              </a:rPr>
              <a:t>Integral de </a:t>
            </a:r>
            <a:r>
              <a:rPr lang="es-CO" sz="1000" i="1" dirty="0">
                <a:latin typeface="Century Gothic"/>
                <a:cs typeface="Century Gothic"/>
              </a:rPr>
              <a:t>Reparación Colectiva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3079031" y="2950677"/>
            <a:ext cx="4183672" cy="49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CO" sz="1100" b="1" dirty="0">
                <a:latin typeface="Century Gothic"/>
                <a:cs typeface="Century Gothic"/>
              </a:rPr>
              <a:t>Al expresar que puede servir para </a:t>
            </a:r>
            <a:endParaRPr lang="es-CO" sz="1100" b="1" dirty="0" smtClean="0">
              <a:latin typeface="Century Gothic"/>
              <a:cs typeface="Century Gothic"/>
            </a:endParaRPr>
          </a:p>
          <a:p>
            <a:pPr>
              <a:lnSpc>
                <a:spcPct val="120000"/>
              </a:lnSpc>
            </a:pPr>
            <a:endParaRPr lang="es-CO" sz="1100" b="1" dirty="0">
              <a:latin typeface="Century Gothic"/>
              <a:cs typeface="Century Gothic"/>
            </a:endParaRPr>
          </a:p>
        </p:txBody>
      </p:sp>
      <p:cxnSp>
        <p:nvCxnSpPr>
          <p:cNvPr id="22" name="Conector recto 21"/>
          <p:cNvCxnSpPr/>
          <p:nvPr/>
        </p:nvCxnSpPr>
        <p:spPr>
          <a:xfrm>
            <a:off x="3084454" y="3960956"/>
            <a:ext cx="5420733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V="1">
            <a:off x="3094453" y="4131071"/>
            <a:ext cx="5420733" cy="18914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3079031" y="4280174"/>
            <a:ext cx="4572000" cy="2898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CO" sz="1100" b="1" dirty="0">
                <a:latin typeface="Century Gothic"/>
                <a:cs typeface="Century Gothic"/>
              </a:rPr>
              <a:t>Al comprometerse al desarrollo de Entrelazando con</a:t>
            </a:r>
            <a:endParaRPr lang="es-CO" sz="1100" dirty="0">
              <a:latin typeface="Century Gothic"/>
              <a:cs typeface="Century Gothic"/>
            </a:endParaRPr>
          </a:p>
        </p:txBody>
      </p:sp>
      <p:cxnSp>
        <p:nvCxnSpPr>
          <p:cNvPr id="29" name="Conector recto 28"/>
          <p:cNvCxnSpPr/>
          <p:nvPr/>
        </p:nvCxnSpPr>
        <p:spPr>
          <a:xfrm flipV="1">
            <a:off x="3642545" y="5353784"/>
            <a:ext cx="4521056" cy="22473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3829771" y="5506221"/>
            <a:ext cx="4056929" cy="961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3978708" y="5686418"/>
            <a:ext cx="3672323" cy="18191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4131108" y="5838818"/>
            <a:ext cx="3288001" cy="32046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b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416322"/>
              </p:ext>
            </p:extLst>
          </p:nvPr>
        </p:nvGraphicFramePr>
        <p:xfrm>
          <a:off x="1581665" y="231190"/>
          <a:ext cx="8314309" cy="762000"/>
        </p:xfrm>
        <a:graphic>
          <a:graphicData uri="http://schemas.openxmlformats.org/drawingml/2006/table">
            <a:tbl>
              <a:tblPr firstRow="1" firstCol="1" bandRow="1"/>
              <a:tblGrid>
                <a:gridCol w="2000499"/>
                <a:gridCol w="3714006"/>
                <a:gridCol w="2599804"/>
              </a:tblGrid>
              <a:tr h="190500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FORMATO ACTA DE ACEPTACIÓN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400,08,15-62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PROCESO GESTIÓN DE </a:t>
                      </a:r>
                      <a:r>
                        <a:rPr lang="es-CO" sz="7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REPARACIÓN</a:t>
                      </a:r>
                      <a:r>
                        <a:rPr lang="es-CO" sz="7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INDIVIDUAL Y COLECTIVA</a:t>
                      </a:r>
                      <a:endParaRPr lang="es-CO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Aprobación: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22/09/2015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PROCEDIMIENTO ENTRELAZANDO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Página: 2 de 4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3" name="Imagen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998" y="457200"/>
            <a:ext cx="1839170" cy="38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431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740119" y="5215473"/>
            <a:ext cx="1804979" cy="1476375"/>
          </a:xfrm>
          <a:prstGeom prst="flowChartConnector">
            <a:avLst/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Firma_____________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Nombre___________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C.C.______________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>
                <a:effectLst/>
                <a:latin typeface="Century Gothic"/>
                <a:ea typeface="Calibri"/>
                <a:cs typeface="Century Gothic"/>
              </a:rPr>
              <a:t> 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4551767" y="3401352"/>
            <a:ext cx="283112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3600" b="1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Entrelazando</a:t>
            </a:r>
            <a:endParaRPr lang="es-ES_tradnl" sz="3600" b="1" cap="none" spc="0" dirty="0">
              <a:ln w="12700">
                <a:noFill/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AutoShape 5"/>
          <p:cNvSpPr>
            <a:spLocks noChangeArrowheads="1"/>
          </p:cNvSpPr>
          <p:nvPr/>
        </p:nvSpPr>
        <p:spPr bwMode="auto">
          <a:xfrm>
            <a:off x="2984365" y="1943043"/>
            <a:ext cx="1804979" cy="1476375"/>
          </a:xfrm>
          <a:prstGeom prst="flowChartConnector">
            <a:avLst/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Firma_____________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Nombre___________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C.C.______________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>
                <a:effectLst/>
                <a:latin typeface="Century Gothic"/>
                <a:ea typeface="Calibri"/>
                <a:cs typeface="Century Gothic"/>
              </a:rPr>
              <a:t> </a:t>
            </a:r>
          </a:p>
        </p:txBody>
      </p:sp>
      <p:sp>
        <p:nvSpPr>
          <p:cNvPr id="32" name="AutoShape 5"/>
          <p:cNvSpPr>
            <a:spLocks noChangeArrowheads="1"/>
          </p:cNvSpPr>
          <p:nvPr/>
        </p:nvSpPr>
        <p:spPr bwMode="auto">
          <a:xfrm>
            <a:off x="7252020" y="2217059"/>
            <a:ext cx="1804979" cy="1476375"/>
          </a:xfrm>
          <a:prstGeom prst="flowChartConnector">
            <a:avLst/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Firma_____________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Nombre___________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C.C.______________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>
                <a:effectLst/>
                <a:latin typeface="Century Gothic"/>
                <a:ea typeface="Calibri"/>
                <a:cs typeface="Century Gothic"/>
              </a:rPr>
              <a:t> </a:t>
            </a:r>
          </a:p>
        </p:txBody>
      </p:sp>
      <p:sp>
        <p:nvSpPr>
          <p:cNvPr id="34" name="AutoShape 5"/>
          <p:cNvSpPr>
            <a:spLocks noChangeArrowheads="1"/>
          </p:cNvSpPr>
          <p:nvPr/>
        </p:nvSpPr>
        <p:spPr bwMode="auto">
          <a:xfrm>
            <a:off x="7441546" y="3229044"/>
            <a:ext cx="1804979" cy="1476375"/>
          </a:xfrm>
          <a:prstGeom prst="flowChartConnector">
            <a:avLst/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Firma_____________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Nombre___________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C.C.______________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>
                <a:effectLst/>
                <a:latin typeface="Century Gothic"/>
                <a:ea typeface="Calibri"/>
                <a:cs typeface="Century Gothic"/>
              </a:rPr>
              <a:t> </a:t>
            </a:r>
          </a:p>
        </p:txBody>
      </p:sp>
      <p:sp>
        <p:nvSpPr>
          <p:cNvPr id="36" name="AutoShape 5"/>
          <p:cNvSpPr>
            <a:spLocks noChangeArrowheads="1"/>
          </p:cNvSpPr>
          <p:nvPr/>
        </p:nvSpPr>
        <p:spPr bwMode="auto">
          <a:xfrm>
            <a:off x="6928471" y="4359443"/>
            <a:ext cx="1804979" cy="1476375"/>
          </a:xfrm>
          <a:prstGeom prst="flowChartConnector">
            <a:avLst/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Firma_____________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Nombre___________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C.C.______________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>
                <a:effectLst/>
                <a:latin typeface="Century Gothic"/>
                <a:ea typeface="Calibri"/>
                <a:cs typeface="Century Gothic"/>
              </a:rPr>
              <a:t> </a:t>
            </a:r>
          </a:p>
        </p:txBody>
      </p:sp>
      <p:sp>
        <p:nvSpPr>
          <p:cNvPr id="37" name="AutoShape 5"/>
          <p:cNvSpPr>
            <a:spLocks noChangeArrowheads="1"/>
          </p:cNvSpPr>
          <p:nvPr/>
        </p:nvSpPr>
        <p:spPr bwMode="auto">
          <a:xfrm>
            <a:off x="2746788" y="3196287"/>
            <a:ext cx="1804979" cy="1476375"/>
          </a:xfrm>
          <a:prstGeom prst="flowChartConnector">
            <a:avLst/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Firma_____________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Nombre___________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C.C.______________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>
                <a:effectLst/>
                <a:latin typeface="Century Gothic"/>
                <a:ea typeface="Calibri"/>
                <a:cs typeface="Century Gothic"/>
              </a:rPr>
              <a:t> </a:t>
            </a:r>
          </a:p>
        </p:txBody>
      </p:sp>
      <p:sp>
        <p:nvSpPr>
          <p:cNvPr id="38" name="AutoShape 5"/>
          <p:cNvSpPr>
            <a:spLocks noChangeArrowheads="1"/>
          </p:cNvSpPr>
          <p:nvPr/>
        </p:nvSpPr>
        <p:spPr bwMode="auto">
          <a:xfrm>
            <a:off x="3146256" y="4334671"/>
            <a:ext cx="1804979" cy="1476375"/>
          </a:xfrm>
          <a:prstGeom prst="flowChartConnector">
            <a:avLst/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Firma_____________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Nombre___________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C.C.______________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>
                <a:effectLst/>
                <a:latin typeface="Century Gothic"/>
                <a:ea typeface="Calibri"/>
                <a:cs typeface="Century Gothic"/>
              </a:rPr>
              <a:t> </a:t>
            </a:r>
          </a:p>
        </p:txBody>
      </p:sp>
      <p:sp>
        <p:nvSpPr>
          <p:cNvPr id="39" name="AutoShape 5"/>
          <p:cNvSpPr>
            <a:spLocks noChangeArrowheads="1"/>
          </p:cNvSpPr>
          <p:nvPr/>
        </p:nvSpPr>
        <p:spPr bwMode="auto">
          <a:xfrm>
            <a:off x="4162352" y="5215473"/>
            <a:ext cx="1804979" cy="1476375"/>
          </a:xfrm>
          <a:prstGeom prst="flowChartConnector">
            <a:avLst/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Firma_____________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Nombre___________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C.C.______________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>
                <a:effectLst/>
                <a:latin typeface="Century Gothic"/>
                <a:ea typeface="Calibri"/>
                <a:cs typeface="Century Gothic"/>
              </a:rPr>
              <a:t> </a:t>
            </a:r>
          </a:p>
        </p:txBody>
      </p:sp>
      <p:sp>
        <p:nvSpPr>
          <p:cNvPr id="40" name="AutoShape 5"/>
          <p:cNvSpPr>
            <a:spLocks noChangeArrowheads="1"/>
          </p:cNvSpPr>
          <p:nvPr/>
        </p:nvSpPr>
        <p:spPr bwMode="auto">
          <a:xfrm>
            <a:off x="4362241" y="1205198"/>
            <a:ext cx="1804979" cy="1476375"/>
          </a:xfrm>
          <a:prstGeom prst="flowChartConnector">
            <a:avLst/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Firma_____________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Nombre___________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C.C.______________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>
                <a:effectLst/>
                <a:latin typeface="Century Gothic"/>
                <a:ea typeface="Calibri"/>
                <a:cs typeface="Century Gothic"/>
              </a:rPr>
              <a:t> </a:t>
            </a:r>
          </a:p>
        </p:txBody>
      </p:sp>
      <p:sp>
        <p:nvSpPr>
          <p:cNvPr id="41" name="AutoShape 5"/>
          <p:cNvSpPr>
            <a:spLocks noChangeArrowheads="1"/>
          </p:cNvSpPr>
          <p:nvPr/>
        </p:nvSpPr>
        <p:spPr bwMode="auto">
          <a:xfrm>
            <a:off x="5910632" y="1317761"/>
            <a:ext cx="1804979" cy="1476375"/>
          </a:xfrm>
          <a:prstGeom prst="flowChartConnector">
            <a:avLst/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Firma_____________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Nombre___________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 smtClean="0">
                <a:effectLst/>
                <a:latin typeface="Century Gothic"/>
                <a:ea typeface="Calibri"/>
                <a:cs typeface="Century Gothic"/>
              </a:rPr>
              <a:t>C.C.______________</a:t>
            </a:r>
            <a:endParaRPr lang="es-CO" sz="900" b="1" dirty="0">
              <a:effectLst/>
              <a:latin typeface="Century Gothic"/>
              <a:ea typeface="Calibri"/>
              <a:cs typeface="Century Gothic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O" sz="900" b="1" dirty="0">
                <a:effectLst/>
                <a:latin typeface="Century Gothic"/>
                <a:ea typeface="Calibri"/>
                <a:cs typeface="Century Gothic"/>
              </a:rPr>
              <a:t> </a:t>
            </a:r>
          </a:p>
        </p:txBody>
      </p:sp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807166"/>
              </p:ext>
            </p:extLst>
          </p:nvPr>
        </p:nvGraphicFramePr>
        <p:xfrm>
          <a:off x="1581665" y="231190"/>
          <a:ext cx="8314309" cy="762000"/>
        </p:xfrm>
        <a:graphic>
          <a:graphicData uri="http://schemas.openxmlformats.org/drawingml/2006/table">
            <a:tbl>
              <a:tblPr firstRow="1" firstCol="1" bandRow="1"/>
              <a:tblGrid>
                <a:gridCol w="2000499"/>
                <a:gridCol w="3714006"/>
                <a:gridCol w="2599804"/>
              </a:tblGrid>
              <a:tr h="190500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FORMATO ACTA DE ACEPTACIÓN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400,08,15-62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PROCESO GESTIÓN DE </a:t>
                      </a:r>
                      <a:r>
                        <a:rPr lang="es-CO" sz="7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REPARACIÓN</a:t>
                      </a:r>
                      <a:r>
                        <a:rPr lang="es-CO" sz="7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INDIVIDUAL Y COLECTIVA</a:t>
                      </a:r>
                      <a:endParaRPr lang="es-CO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Aprobación: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22/09/2015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PROCEDIMIENTO ENTRELAZANDO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Página: 3 de 4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" name="Imagen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998" y="457200"/>
            <a:ext cx="1839170" cy="38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22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926" y="1194954"/>
            <a:ext cx="6486948" cy="5326385"/>
          </a:xfrm>
          <a:prstGeom prst="rect">
            <a:avLst/>
          </a:prstGeom>
        </p:spPr>
      </p:pic>
      <p:sp>
        <p:nvSpPr>
          <p:cNvPr id="26" name="Rectángulo 25"/>
          <p:cNvSpPr/>
          <p:nvPr/>
        </p:nvSpPr>
        <p:spPr>
          <a:xfrm>
            <a:off x="3570284" y="2089566"/>
            <a:ext cx="4572000" cy="9925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CO" sz="1100" b="1" dirty="0">
                <a:latin typeface="Century Gothic"/>
                <a:cs typeface="Century Gothic"/>
              </a:rPr>
              <a:t>Acta </a:t>
            </a:r>
            <a:r>
              <a:rPr lang="es-CO" sz="1100" b="1" dirty="0" smtClean="0">
                <a:latin typeface="Century Gothic"/>
                <a:cs typeface="Century Gothic"/>
              </a:rPr>
              <a:t>de </a:t>
            </a:r>
            <a:r>
              <a:rPr lang="es-CO" sz="1100" b="1" u="sng" dirty="0" smtClean="0">
                <a:latin typeface="Century Gothic"/>
                <a:cs typeface="Century Gothic"/>
              </a:rPr>
              <a:t>No</a:t>
            </a:r>
            <a:r>
              <a:rPr lang="es-CO" sz="1100" b="1" dirty="0" smtClean="0">
                <a:latin typeface="Century Gothic"/>
                <a:cs typeface="Century Gothic"/>
              </a:rPr>
              <a:t> </a:t>
            </a:r>
            <a:r>
              <a:rPr lang="es-CO" sz="1100" b="1" dirty="0">
                <a:latin typeface="Century Gothic"/>
                <a:cs typeface="Century Gothic"/>
              </a:rPr>
              <a:t>Aceptación de la Estrategia para la reconstrucción del tejido social “Entrelazando”</a:t>
            </a:r>
          </a:p>
          <a:p>
            <a:pPr algn="ctr">
              <a:lnSpc>
                <a:spcPct val="120000"/>
              </a:lnSpc>
            </a:pPr>
            <a:endParaRPr lang="es-CO" sz="900" i="1" dirty="0">
              <a:latin typeface="Century Gothic"/>
              <a:cs typeface="Century Gothic"/>
            </a:endParaRPr>
          </a:p>
          <a:p>
            <a:pPr algn="ctr">
              <a:lnSpc>
                <a:spcPct val="120000"/>
              </a:lnSpc>
            </a:pPr>
            <a:r>
              <a:rPr lang="es-CO" sz="900" i="1" dirty="0">
                <a:latin typeface="Century Gothic"/>
                <a:cs typeface="Century Gothic"/>
              </a:rPr>
              <a:t>Medida de Rehabilitación Comunitaria en el Proceso Integral de Reparación Colectiva</a:t>
            </a:r>
          </a:p>
        </p:txBody>
      </p:sp>
      <p:sp>
        <p:nvSpPr>
          <p:cNvPr id="28" name="Rectángulo 27"/>
          <p:cNvSpPr/>
          <p:nvPr/>
        </p:nvSpPr>
        <p:spPr>
          <a:xfrm>
            <a:off x="2911881" y="2585855"/>
            <a:ext cx="58110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CO" sz="1000" b="1" dirty="0">
                <a:latin typeface="Century Gothic"/>
                <a:cs typeface="Century Gothic"/>
              </a:rPr>
              <a:t> </a:t>
            </a:r>
            <a:endParaRPr lang="es-CO" sz="1000" dirty="0">
              <a:latin typeface="Century Gothic"/>
              <a:cs typeface="Century Gothic"/>
            </a:endParaRPr>
          </a:p>
          <a:p>
            <a:pPr algn="just">
              <a:lnSpc>
                <a:spcPct val="120000"/>
              </a:lnSpc>
            </a:pPr>
            <a:r>
              <a:rPr lang="es-CO" sz="1000" b="1" dirty="0">
                <a:latin typeface="Century Gothic"/>
                <a:cs typeface="Century Gothic"/>
              </a:rPr>
              <a:t> </a:t>
            </a:r>
            <a:endParaRPr lang="es-CO" sz="1000" dirty="0">
              <a:latin typeface="Century Gothic"/>
              <a:cs typeface="Century Gothic"/>
            </a:endParaRPr>
          </a:p>
          <a:p>
            <a:pPr algn="just">
              <a:lnSpc>
                <a:spcPct val="120000"/>
              </a:lnSpc>
            </a:pPr>
            <a:r>
              <a:rPr lang="es-CO" sz="1000" b="1" dirty="0">
                <a:latin typeface="Century Gothic"/>
                <a:cs typeface="Century Gothic"/>
              </a:rPr>
              <a:t> </a:t>
            </a:r>
            <a:endParaRPr lang="es-CO" sz="1000" dirty="0">
              <a:latin typeface="Century Gothic"/>
              <a:cs typeface="Century Gothic"/>
            </a:endParaRPr>
          </a:p>
          <a:p>
            <a:pPr algn="just">
              <a:lnSpc>
                <a:spcPct val="120000"/>
              </a:lnSpc>
            </a:pPr>
            <a:r>
              <a:rPr lang="es-CO" sz="1000" dirty="0">
                <a:latin typeface="Century Gothic"/>
                <a:cs typeface="Century Gothic"/>
              </a:rPr>
              <a:t>Los firmantes de este círculo de la palabra escrita, en nombre del Sujeto de Reparación Colectiva_________________________________ el </a:t>
            </a:r>
            <a:r>
              <a:rPr lang="es-CO" sz="1000" dirty="0" smtClean="0">
                <a:latin typeface="Century Gothic"/>
                <a:cs typeface="Century Gothic"/>
              </a:rPr>
              <a:t>día___ </a:t>
            </a:r>
            <a:r>
              <a:rPr lang="es-CO" sz="1000" dirty="0">
                <a:latin typeface="Century Gothic"/>
                <a:cs typeface="Century Gothic"/>
              </a:rPr>
              <a:t>del mes ____________ del año____________, dejamos constancia de la No aceptación de la Estrategia Entrelazando para la reconstrucción del tejido social, como Medida de Rehabilitación Comunitaria en el Proceso Integral de Reparación Colectiva </a:t>
            </a:r>
          </a:p>
          <a:p>
            <a:pPr algn="just">
              <a:lnSpc>
                <a:spcPct val="120000"/>
              </a:lnSpc>
            </a:pPr>
            <a:endParaRPr lang="es-CO" sz="1000" b="1" dirty="0" smtClean="0">
              <a:latin typeface="Century Gothic"/>
              <a:cs typeface="Century Gothic"/>
            </a:endParaRPr>
          </a:p>
          <a:p>
            <a:pPr algn="just">
              <a:lnSpc>
                <a:spcPct val="120000"/>
              </a:lnSpc>
            </a:pPr>
            <a:r>
              <a:rPr lang="es-CO" sz="1000" b="1" dirty="0" smtClean="0">
                <a:latin typeface="Century Gothic"/>
                <a:cs typeface="Century Gothic"/>
              </a:rPr>
              <a:t>Al </a:t>
            </a:r>
            <a:r>
              <a:rPr lang="es-CO" sz="1000" b="1" dirty="0">
                <a:latin typeface="Century Gothic"/>
                <a:cs typeface="Century Gothic"/>
              </a:rPr>
              <a:t>expresar </a:t>
            </a:r>
            <a:r>
              <a:rPr lang="es-CO" sz="1000" b="1" dirty="0" smtClean="0">
                <a:latin typeface="Century Gothic"/>
                <a:cs typeface="Century Gothic"/>
              </a:rPr>
              <a:t>que</a:t>
            </a:r>
          </a:p>
          <a:p>
            <a:pPr algn="just">
              <a:lnSpc>
                <a:spcPct val="120000"/>
              </a:lnSpc>
            </a:pPr>
            <a:r>
              <a:rPr lang="es-CO" sz="1000" b="1" dirty="0" smtClean="0">
                <a:latin typeface="Century Gothic"/>
                <a:cs typeface="Century Gothic"/>
              </a:rPr>
              <a:t>_______________________________________________________________________________________</a:t>
            </a:r>
            <a:endParaRPr lang="es-CO" sz="1000" dirty="0">
              <a:latin typeface="Century Gothic"/>
              <a:cs typeface="Century Gothic"/>
            </a:endParaRPr>
          </a:p>
          <a:p>
            <a:pPr algn="just">
              <a:lnSpc>
                <a:spcPct val="120000"/>
              </a:lnSpc>
            </a:pPr>
            <a:r>
              <a:rPr lang="es-CO" sz="1000" b="1" dirty="0" smtClean="0">
                <a:latin typeface="Century Gothic"/>
                <a:cs typeface="Century Gothic"/>
              </a:rPr>
              <a:t>  _____________________________________________________________________________________</a:t>
            </a:r>
            <a:endParaRPr lang="es-CO" sz="1000" dirty="0">
              <a:latin typeface="Century Gothic"/>
              <a:cs typeface="Century Gothic"/>
            </a:endParaRPr>
          </a:p>
          <a:p>
            <a:pPr algn="just">
              <a:lnSpc>
                <a:spcPct val="120000"/>
              </a:lnSpc>
            </a:pPr>
            <a:r>
              <a:rPr lang="es-CO" sz="1000" b="1" dirty="0" smtClean="0">
                <a:latin typeface="Century Gothic"/>
                <a:cs typeface="Century Gothic"/>
              </a:rPr>
              <a:t>     __________________________________________________________________________________</a:t>
            </a:r>
            <a:endParaRPr lang="es-CO" sz="1000" dirty="0">
              <a:latin typeface="Century Gothic"/>
              <a:cs typeface="Century Gothic"/>
            </a:endParaRPr>
          </a:p>
          <a:p>
            <a:pPr algn="just">
              <a:lnSpc>
                <a:spcPct val="120000"/>
              </a:lnSpc>
            </a:pPr>
            <a:r>
              <a:rPr lang="es-CO" sz="1000" b="1" dirty="0" smtClean="0">
                <a:latin typeface="Century Gothic"/>
                <a:cs typeface="Century Gothic"/>
              </a:rPr>
              <a:t>        _______________________________________________________________________________</a:t>
            </a:r>
          </a:p>
        </p:txBody>
      </p:sp>
      <p:sp>
        <p:nvSpPr>
          <p:cNvPr id="30" name="Rectángulo 29"/>
          <p:cNvSpPr/>
          <p:nvPr/>
        </p:nvSpPr>
        <p:spPr>
          <a:xfrm>
            <a:off x="3570284" y="5174493"/>
            <a:ext cx="2079966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CO" sz="1000" b="1" dirty="0">
                <a:latin typeface="Century Gothic"/>
                <a:cs typeface="Century Gothic"/>
              </a:rPr>
              <a:t>Al proponer como alternativas</a:t>
            </a:r>
            <a:endParaRPr lang="es-CO" sz="1000" dirty="0">
              <a:latin typeface="Century Gothic"/>
              <a:cs typeface="Century Gothic"/>
            </a:endParaRPr>
          </a:p>
        </p:txBody>
      </p:sp>
      <p:cxnSp>
        <p:nvCxnSpPr>
          <p:cNvPr id="32" name="Conector recto 31"/>
          <p:cNvCxnSpPr/>
          <p:nvPr/>
        </p:nvCxnSpPr>
        <p:spPr>
          <a:xfrm>
            <a:off x="3789219" y="5519131"/>
            <a:ext cx="4097481" cy="29614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/>
          <p:cNvCxnSpPr/>
          <p:nvPr/>
        </p:nvCxnSpPr>
        <p:spPr>
          <a:xfrm>
            <a:off x="3941619" y="5671531"/>
            <a:ext cx="3737263" cy="30451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4094019" y="5823931"/>
            <a:ext cx="3345872" cy="16884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4436918" y="5957962"/>
            <a:ext cx="2722418" cy="17447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141709"/>
              </p:ext>
            </p:extLst>
          </p:nvPr>
        </p:nvGraphicFramePr>
        <p:xfrm>
          <a:off x="1581665" y="231190"/>
          <a:ext cx="8314309" cy="762000"/>
        </p:xfrm>
        <a:graphic>
          <a:graphicData uri="http://schemas.openxmlformats.org/drawingml/2006/table">
            <a:tbl>
              <a:tblPr firstRow="1" firstCol="1" bandRow="1"/>
              <a:tblGrid>
                <a:gridCol w="2000499"/>
                <a:gridCol w="3714006"/>
                <a:gridCol w="2599804"/>
              </a:tblGrid>
              <a:tr h="190500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FORMATO ACTA DE ACEPTACIÓN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400,08,15-62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PROCESO GESTIÓN DE </a:t>
                      </a:r>
                      <a:r>
                        <a:rPr lang="es-CO" sz="7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REPARACIÓN</a:t>
                      </a:r>
                      <a:r>
                        <a:rPr lang="es-CO" sz="7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INDIVIDUAL Y COLECTIVA</a:t>
                      </a:r>
                      <a:endParaRPr lang="es-CO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Aprobación: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22/09/2015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PROCEDIMIENTO ENTRELAZANDO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</a:t>
                      </a:r>
                      <a:r>
                        <a:rPr lang="es-CO" sz="8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4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4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998" y="457200"/>
            <a:ext cx="1839170" cy="38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747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141709"/>
              </p:ext>
            </p:extLst>
          </p:nvPr>
        </p:nvGraphicFramePr>
        <p:xfrm>
          <a:off x="1581665" y="231190"/>
          <a:ext cx="8314309" cy="762000"/>
        </p:xfrm>
        <a:graphic>
          <a:graphicData uri="http://schemas.openxmlformats.org/drawingml/2006/table">
            <a:tbl>
              <a:tblPr firstRow="1" firstCol="1" bandRow="1"/>
              <a:tblGrid>
                <a:gridCol w="2000499"/>
                <a:gridCol w="3714006"/>
                <a:gridCol w="2599804"/>
              </a:tblGrid>
              <a:tr h="190500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FORMATO ACTA DE ACEPTACIÓN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400,08,15-62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Versión: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PROCESO GESTIÓN DE </a:t>
                      </a:r>
                      <a:r>
                        <a:rPr lang="es-CO" sz="7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REPARACIÓN</a:t>
                      </a:r>
                      <a:r>
                        <a:rPr lang="es-CO" sz="7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INDIVIDUAL Y COLECTIVA</a:t>
                      </a:r>
                      <a:endParaRPr lang="es-CO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Aprobación: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22/09/2015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PROCEDIMIENTO ENTRELAZANDO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</a:pPr>
                      <a:r>
                        <a:rPr lang="es-CO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Página</a:t>
                      </a:r>
                      <a:r>
                        <a:rPr lang="es-CO" sz="8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4 </a:t>
                      </a:r>
                      <a:r>
                        <a:rPr lang="es-CO" sz="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4</a:t>
                      </a:r>
                      <a:endParaRPr lang="es-CO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998" y="457200"/>
            <a:ext cx="1839170" cy="383160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016291"/>
              </p:ext>
            </p:extLst>
          </p:nvPr>
        </p:nvGraphicFramePr>
        <p:xfrm>
          <a:off x="1658634" y="1404777"/>
          <a:ext cx="8648699" cy="1562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441"/>
                <a:gridCol w="2284323"/>
                <a:gridCol w="2008300"/>
                <a:gridCol w="2538136"/>
                <a:gridCol w="105649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</a:rPr>
                        <a:t>ANEXOS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>
                          <a:effectLst/>
                        </a:rPr>
                        <a:t>Anexo 1 Control de cambios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</a:rPr>
                        <a:t>Versión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</a:rPr>
                        <a:t>Ítem del cambio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</a:rPr>
                        <a:t>Cambio realizado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</a:rPr>
                        <a:t>Motivo del cambio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>
                          <a:effectLst/>
                        </a:rPr>
                        <a:t>Fecha del cambio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>
                          <a:effectLst/>
                        </a:rPr>
                        <a:t> </a:t>
                      </a:r>
                      <a:endParaRPr lang="es-E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u="none" strike="noStrike">
                          <a:effectLst/>
                        </a:rPr>
                        <a:t> 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u="none" strike="noStrike">
                          <a:effectLst/>
                        </a:rPr>
                        <a:t> 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u="none" strike="noStrike" dirty="0">
                          <a:effectLst/>
                        </a:rPr>
                        <a:t> 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u="none" strike="noStrike" dirty="0">
                          <a:effectLst/>
                        </a:rPr>
                        <a:t> 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8529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401</Words>
  <Application>Microsoft Office PowerPoint</Application>
  <PresentationFormat>Panorámica</PresentationFormat>
  <Paragraphs>119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LIBIA JEANNETTE VASQUEZ GUARNIZO</dc:creator>
  <cp:lastModifiedBy>Karyna Tietje Chivata</cp:lastModifiedBy>
  <cp:revision>18</cp:revision>
  <dcterms:created xsi:type="dcterms:W3CDTF">2015-09-15T18:41:36Z</dcterms:created>
  <dcterms:modified xsi:type="dcterms:W3CDTF">2015-11-06T20:43:28Z</dcterms:modified>
</cp:coreProperties>
</file>