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omments/modernComment_F9C_0.xml" ContentType="application/vnd.ms-powerpoint.comment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8" r:id="rId2"/>
    <p:sldId id="309" r:id="rId3"/>
    <p:sldId id="700" r:id="rId4"/>
    <p:sldId id="4012" r:id="rId5"/>
    <p:sldId id="4017" r:id="rId6"/>
    <p:sldId id="4003" r:id="rId7"/>
    <p:sldId id="3996" r:id="rId8"/>
    <p:sldId id="4001" r:id="rId9"/>
    <p:sldId id="4007" r:id="rId10"/>
    <p:sldId id="4040" r:id="rId11"/>
    <p:sldId id="4018" r:id="rId12"/>
    <p:sldId id="4020" r:id="rId13"/>
    <p:sldId id="4035" r:id="rId14"/>
    <p:sldId id="4036" r:id="rId15"/>
    <p:sldId id="4037" r:id="rId16"/>
    <p:sldId id="4038" r:id="rId17"/>
    <p:sldId id="4039" r:id="rId18"/>
    <p:sldId id="4032" r:id="rId19"/>
    <p:sldId id="4034" r:id="rId20"/>
    <p:sldId id="263" r:id="rId21"/>
  </p:sldIdLst>
  <p:sldSz cx="9144000" cy="6858000" type="screen4x3"/>
  <p:notesSz cx="6858000" cy="9144000"/>
  <p:defaultTextStyle>
    <a:defPPr>
      <a:defRPr lang="es-E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B5AAD5E-2120-4FCF-BEE9-A02AD29F4EA7}" name="Raul Alejandro Martinez Canon" initials="RAMC" userId="S::raul.martinez@unidadvictimas.gov.co::7d80610f-c66a-45c1-8011-8a8becf2d51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404E"/>
    <a:srgbClr val="E5ECF6"/>
    <a:srgbClr val="D3D3D4"/>
    <a:srgbClr val="575756"/>
    <a:srgbClr val="FFC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2" autoAdjust="0"/>
    <p:restoredTop sz="94678"/>
  </p:normalViewPr>
  <p:slideViewPr>
    <p:cSldViewPr snapToGrid="0" snapToObjects="1">
      <p:cViewPr varScale="1">
        <p:scale>
          <a:sx n="85" d="100"/>
          <a:sy n="85" d="100"/>
        </p:scale>
        <p:origin x="16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8/10/relationships/authors" Target="authors.xml"/></Relationships>
</file>

<file path=ppt/comments/modernComment_F9C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5F6C7E0-B990-4AE5-871A-B70994F7AB28}" authorId="{AB5AAD5E-2120-4FCF-BEE9-A02AD29F4EA7}" created="2022-09-13T20:43:19.31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3996"/>
      <ac:picMk id="5" creationId="{4D6D9BA6-9841-4978-5B94-3284CE67C2FB}"/>
    </ac:deMkLst>
    <p188:txBody>
      <a:bodyPr/>
      <a:lstStyle/>
      <a:p>
        <a:r>
          <a:rPr lang="es-CO"/>
          <a:t>Atención Humanitaria Inmediata (AHI)
Registro Único de Víctimas (RUV)
(falta poner las iniciales en altas y la sigla entre paréntesis ) 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7D29C5-15B1-4AFA-A574-EABA14719770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66E7CADC-2D5C-47F7-9009-8F0DB6587E22}">
      <dgm:prSet phldrT="[Texto]" custT="1"/>
      <dgm:spPr/>
      <dgm:t>
        <a:bodyPr/>
        <a:lstStyle/>
        <a:p>
          <a:r>
            <a:rPr lang="es-ES" sz="1600" b="1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En prevención</a:t>
          </a:r>
          <a:endParaRPr lang="es-ES" sz="16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D2AC449-0815-4851-97B7-CB5BDAA75B9D}" type="parTrans" cxnId="{813232F1-6E43-4BA6-B768-2E0A16F90E22}">
      <dgm:prSet/>
      <dgm:spPr/>
      <dgm:t>
        <a:bodyPr/>
        <a:lstStyle/>
        <a:p>
          <a:endParaRPr lang="es-ES" sz="1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1D5ED1A-84FA-4463-AB76-CCF5E65392F3}" type="sibTrans" cxnId="{813232F1-6E43-4BA6-B768-2E0A16F90E22}">
      <dgm:prSet/>
      <dgm:spPr/>
      <dgm:t>
        <a:bodyPr/>
        <a:lstStyle/>
        <a:p>
          <a:endParaRPr lang="es-ES" sz="1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E3145FF-792F-4ECE-9EB4-F8A99CCE23A4}">
      <dgm:prSet phldrT="[Texto]" custT="1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es-ES" sz="1600" dirty="0">
              <a:latin typeface="Verdana" panose="020B0604030504040204" pitchFamily="34" charset="0"/>
              <a:ea typeface="Verdana" panose="020B0604030504040204" pitchFamily="34" charset="0"/>
            </a:rPr>
            <a:t>En coordinación con otras entidades competentes, la SPAE adelanta las acciones para identificar y prevenir las fuentes del riesgo, su magnitud, inminencia y las capacidades de las autoridades locales con el fin de activar una respuesta integral, coordinada y eficaz en el marco de la Ley 1448 de 2011. </a:t>
          </a:r>
          <a:endParaRPr lang="es-ES" sz="16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F282212-FDAF-4949-A286-ECF84F8EF3D3}" type="parTrans" cxnId="{4CE28311-1E5C-4FDB-88DA-35073E34A2FF}">
      <dgm:prSet/>
      <dgm:spPr/>
      <dgm:t>
        <a:bodyPr/>
        <a:lstStyle/>
        <a:p>
          <a:endParaRPr lang="es-ES" sz="1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E19BA43-9C6B-49C6-A985-2C3808F81BC2}" type="sibTrans" cxnId="{4CE28311-1E5C-4FDB-88DA-35073E34A2FF}">
      <dgm:prSet/>
      <dgm:spPr/>
      <dgm:t>
        <a:bodyPr/>
        <a:lstStyle/>
        <a:p>
          <a:endParaRPr lang="es-ES" sz="1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E71411D-8B45-4185-A6D6-23BE16F52F74}">
      <dgm:prSet phldrT="[Texto]" custT="1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es-ES" sz="1600" dirty="0">
              <a:latin typeface="Verdana" panose="020B0604030504040204" pitchFamily="34" charset="0"/>
              <a:ea typeface="Verdana" panose="020B0604030504040204" pitchFamily="34" charset="0"/>
            </a:rPr>
            <a:t>Diseña la metodología de elaboración de planes de contingencia para atender las emergencias producidas en el marco del conflicto armado interno y, además, asesora y acompaña a las autoridades territoriales en su adopción e implementación. </a:t>
          </a:r>
        </a:p>
      </dgm:t>
    </dgm:pt>
    <dgm:pt modelId="{29C01E35-CEC4-42A2-8501-66266D90A7CD}" type="parTrans" cxnId="{49346812-15AB-422F-90ED-3AAC97C2A0EF}">
      <dgm:prSet/>
      <dgm:spPr/>
      <dgm:t>
        <a:bodyPr/>
        <a:lstStyle/>
        <a:p>
          <a:endParaRPr lang="es-ES" sz="1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4D23AA6-71C9-4052-BFA8-8BB7523E32FA}" type="sibTrans" cxnId="{49346812-15AB-422F-90ED-3AAC97C2A0EF}">
      <dgm:prSet/>
      <dgm:spPr/>
      <dgm:t>
        <a:bodyPr/>
        <a:lstStyle/>
        <a:p>
          <a:endParaRPr lang="es-ES" sz="1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69D6D25-D243-4A0B-8075-97F6E95C58A5}">
      <dgm:prSet phldrT="[Texto]" custT="1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es-ES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Participa en las instancias de coordinación interinstitucional orientadas a la prevención de violaciones a los derechos humanos e infracciones al derecho internacional humanitario.</a:t>
          </a:r>
          <a:endParaRPr lang="es-ES" sz="16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829CA0B-8F36-4011-B799-3622FF57C141}" type="parTrans" cxnId="{E3040C02-7B16-4549-91BD-ACAA55BEBEA1}">
      <dgm:prSet/>
      <dgm:spPr/>
      <dgm:t>
        <a:bodyPr/>
        <a:lstStyle/>
        <a:p>
          <a:endParaRPr lang="es-ES" sz="1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96BD5CE-383F-482A-9373-5F26EE056A00}" type="sibTrans" cxnId="{E3040C02-7B16-4549-91BD-ACAA55BEBEA1}">
      <dgm:prSet/>
      <dgm:spPr/>
      <dgm:t>
        <a:bodyPr/>
        <a:lstStyle/>
        <a:p>
          <a:endParaRPr lang="es-ES" sz="1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73FD787-A0C9-4E82-9A45-ACF5B91308EE}" type="pres">
      <dgm:prSet presAssocID="{BF7D29C5-15B1-4AFA-A574-EABA14719770}" presName="vert0" presStyleCnt="0">
        <dgm:presLayoutVars>
          <dgm:dir/>
          <dgm:animOne val="branch"/>
          <dgm:animLvl val="lvl"/>
        </dgm:presLayoutVars>
      </dgm:prSet>
      <dgm:spPr/>
    </dgm:pt>
    <dgm:pt modelId="{944B7C3D-B173-4F2C-9FEE-EB4400F3A7D2}" type="pres">
      <dgm:prSet presAssocID="{66E7CADC-2D5C-47F7-9009-8F0DB6587E22}" presName="thickLine" presStyleLbl="alignNode1" presStyleIdx="0" presStyleCnt="1"/>
      <dgm:spPr/>
    </dgm:pt>
    <dgm:pt modelId="{0AB64B50-94F0-4865-8098-6CAB82D86C96}" type="pres">
      <dgm:prSet presAssocID="{66E7CADC-2D5C-47F7-9009-8F0DB6587E22}" presName="horz1" presStyleCnt="0"/>
      <dgm:spPr/>
    </dgm:pt>
    <dgm:pt modelId="{B19C6956-34B3-4B45-96E0-76B5288FD56B}" type="pres">
      <dgm:prSet presAssocID="{66E7CADC-2D5C-47F7-9009-8F0DB6587E22}" presName="tx1" presStyleLbl="revTx" presStyleIdx="0" presStyleCnt="4"/>
      <dgm:spPr/>
    </dgm:pt>
    <dgm:pt modelId="{CB96D0C7-7518-4A1D-AA35-4B92595DABD2}" type="pres">
      <dgm:prSet presAssocID="{66E7CADC-2D5C-47F7-9009-8F0DB6587E22}" presName="vert1" presStyleCnt="0"/>
      <dgm:spPr/>
    </dgm:pt>
    <dgm:pt modelId="{B3A1FA94-7C3A-45B2-BBBA-70B0A6D51D22}" type="pres">
      <dgm:prSet presAssocID="{BE3145FF-792F-4ECE-9EB4-F8A99CCE23A4}" presName="vertSpace2a" presStyleCnt="0"/>
      <dgm:spPr/>
    </dgm:pt>
    <dgm:pt modelId="{3FB632A6-7DAD-4004-9E8F-CD11DBEF61CF}" type="pres">
      <dgm:prSet presAssocID="{BE3145FF-792F-4ECE-9EB4-F8A99CCE23A4}" presName="horz2" presStyleCnt="0"/>
      <dgm:spPr/>
    </dgm:pt>
    <dgm:pt modelId="{6FB67924-1963-4939-A118-03457DA887E7}" type="pres">
      <dgm:prSet presAssocID="{BE3145FF-792F-4ECE-9EB4-F8A99CCE23A4}" presName="horzSpace2" presStyleCnt="0"/>
      <dgm:spPr/>
    </dgm:pt>
    <dgm:pt modelId="{7B162066-6A62-4F6B-AFA3-A0C8149F9AAE}" type="pres">
      <dgm:prSet presAssocID="{BE3145FF-792F-4ECE-9EB4-F8A99CCE23A4}" presName="tx2" presStyleLbl="revTx" presStyleIdx="1" presStyleCnt="4" custScaleY="79978"/>
      <dgm:spPr/>
    </dgm:pt>
    <dgm:pt modelId="{E424DECE-BFDC-4A47-ABE0-0EEF1B9234AF}" type="pres">
      <dgm:prSet presAssocID="{BE3145FF-792F-4ECE-9EB4-F8A99CCE23A4}" presName="vert2" presStyleCnt="0"/>
      <dgm:spPr/>
    </dgm:pt>
    <dgm:pt modelId="{78929621-3066-40AB-8C6A-869BBC6CBEEF}" type="pres">
      <dgm:prSet presAssocID="{BE3145FF-792F-4ECE-9EB4-F8A99CCE23A4}" presName="thinLine2b" presStyleLbl="callout" presStyleIdx="0" presStyleCnt="3"/>
      <dgm:spPr/>
    </dgm:pt>
    <dgm:pt modelId="{2E91C89F-39B1-4984-B825-AA1EEC2D3566}" type="pres">
      <dgm:prSet presAssocID="{BE3145FF-792F-4ECE-9EB4-F8A99CCE23A4}" presName="vertSpace2b" presStyleCnt="0"/>
      <dgm:spPr/>
    </dgm:pt>
    <dgm:pt modelId="{82F0E561-BDE6-4822-8234-021782661A2D}" type="pres">
      <dgm:prSet presAssocID="{BE71411D-8B45-4185-A6D6-23BE16F52F74}" presName="horz2" presStyleCnt="0"/>
      <dgm:spPr/>
    </dgm:pt>
    <dgm:pt modelId="{C0D866FB-C16C-4D47-A331-6CFDB80A7C3F}" type="pres">
      <dgm:prSet presAssocID="{BE71411D-8B45-4185-A6D6-23BE16F52F74}" presName="horzSpace2" presStyleCnt="0"/>
      <dgm:spPr/>
    </dgm:pt>
    <dgm:pt modelId="{8B737119-86BB-4EA9-B27A-F76B024873E8}" type="pres">
      <dgm:prSet presAssocID="{BE71411D-8B45-4185-A6D6-23BE16F52F74}" presName="tx2" presStyleLbl="revTx" presStyleIdx="2" presStyleCnt="4" custScaleY="65761"/>
      <dgm:spPr/>
    </dgm:pt>
    <dgm:pt modelId="{6C86F151-67AC-41AB-8218-F926E9D02223}" type="pres">
      <dgm:prSet presAssocID="{BE71411D-8B45-4185-A6D6-23BE16F52F74}" presName="vert2" presStyleCnt="0"/>
      <dgm:spPr/>
    </dgm:pt>
    <dgm:pt modelId="{2DFD4A90-5688-4303-B0B5-08DEB3BF0B3F}" type="pres">
      <dgm:prSet presAssocID="{BE71411D-8B45-4185-A6D6-23BE16F52F74}" presName="thinLine2b" presStyleLbl="callout" presStyleIdx="1" presStyleCnt="3"/>
      <dgm:spPr/>
    </dgm:pt>
    <dgm:pt modelId="{2EC12DC3-6421-4F39-82E2-2F2B498DB4BD}" type="pres">
      <dgm:prSet presAssocID="{BE71411D-8B45-4185-A6D6-23BE16F52F74}" presName="vertSpace2b" presStyleCnt="0"/>
      <dgm:spPr/>
    </dgm:pt>
    <dgm:pt modelId="{9932B062-0475-45F6-9494-512887C0478D}" type="pres">
      <dgm:prSet presAssocID="{A69D6D25-D243-4A0B-8075-97F6E95C58A5}" presName="horz2" presStyleCnt="0"/>
      <dgm:spPr/>
    </dgm:pt>
    <dgm:pt modelId="{1A8AB8FC-B6CF-44B5-B96D-3B59A5C26085}" type="pres">
      <dgm:prSet presAssocID="{A69D6D25-D243-4A0B-8075-97F6E95C58A5}" presName="horzSpace2" presStyleCnt="0"/>
      <dgm:spPr/>
    </dgm:pt>
    <dgm:pt modelId="{EFEE64AD-CB6A-4BE4-B544-D660B172A349}" type="pres">
      <dgm:prSet presAssocID="{A69D6D25-D243-4A0B-8075-97F6E95C58A5}" presName="tx2" presStyleLbl="revTx" presStyleIdx="3" presStyleCnt="4" custScaleY="52487"/>
      <dgm:spPr/>
    </dgm:pt>
    <dgm:pt modelId="{F9C218C8-3EE7-40A2-A06D-5F8A8713C012}" type="pres">
      <dgm:prSet presAssocID="{A69D6D25-D243-4A0B-8075-97F6E95C58A5}" presName="vert2" presStyleCnt="0"/>
      <dgm:spPr/>
    </dgm:pt>
    <dgm:pt modelId="{A41FD597-66FE-4895-8FEB-3792C12DA5D5}" type="pres">
      <dgm:prSet presAssocID="{A69D6D25-D243-4A0B-8075-97F6E95C58A5}" presName="thinLine2b" presStyleLbl="callout" presStyleIdx="2" presStyleCnt="3"/>
      <dgm:spPr/>
    </dgm:pt>
    <dgm:pt modelId="{F0B4A649-61A8-4163-BBC1-0743A234997A}" type="pres">
      <dgm:prSet presAssocID="{A69D6D25-D243-4A0B-8075-97F6E95C58A5}" presName="vertSpace2b" presStyleCnt="0"/>
      <dgm:spPr/>
    </dgm:pt>
  </dgm:ptLst>
  <dgm:cxnLst>
    <dgm:cxn modelId="{E3040C02-7B16-4549-91BD-ACAA55BEBEA1}" srcId="{66E7CADC-2D5C-47F7-9009-8F0DB6587E22}" destId="{A69D6D25-D243-4A0B-8075-97F6E95C58A5}" srcOrd="2" destOrd="0" parTransId="{0829CA0B-8F36-4011-B799-3622FF57C141}" sibTransId="{296BD5CE-383F-482A-9373-5F26EE056A00}"/>
    <dgm:cxn modelId="{CA18670D-60F4-40F3-BA36-7A7B42595344}" type="presOf" srcId="{A69D6D25-D243-4A0B-8075-97F6E95C58A5}" destId="{EFEE64AD-CB6A-4BE4-B544-D660B172A349}" srcOrd="0" destOrd="0" presId="urn:microsoft.com/office/officeart/2008/layout/LinedList"/>
    <dgm:cxn modelId="{4CE28311-1E5C-4FDB-88DA-35073E34A2FF}" srcId="{66E7CADC-2D5C-47F7-9009-8F0DB6587E22}" destId="{BE3145FF-792F-4ECE-9EB4-F8A99CCE23A4}" srcOrd="0" destOrd="0" parTransId="{FF282212-FDAF-4949-A286-ECF84F8EF3D3}" sibTransId="{DE19BA43-9C6B-49C6-A985-2C3808F81BC2}"/>
    <dgm:cxn modelId="{49346812-15AB-422F-90ED-3AAC97C2A0EF}" srcId="{66E7CADC-2D5C-47F7-9009-8F0DB6587E22}" destId="{BE71411D-8B45-4185-A6D6-23BE16F52F74}" srcOrd="1" destOrd="0" parTransId="{29C01E35-CEC4-42A2-8501-66266D90A7CD}" sibTransId="{F4D23AA6-71C9-4052-BFA8-8BB7523E32FA}"/>
    <dgm:cxn modelId="{5575A994-0D83-4446-9111-93630BF9CBA0}" type="presOf" srcId="{66E7CADC-2D5C-47F7-9009-8F0DB6587E22}" destId="{B19C6956-34B3-4B45-96E0-76B5288FD56B}" srcOrd="0" destOrd="0" presId="urn:microsoft.com/office/officeart/2008/layout/LinedList"/>
    <dgm:cxn modelId="{2AF44A99-F4EA-4516-BB8F-9D1EE78960C6}" type="presOf" srcId="{BF7D29C5-15B1-4AFA-A574-EABA14719770}" destId="{473FD787-A0C9-4E82-9A45-ACF5B91308EE}" srcOrd="0" destOrd="0" presId="urn:microsoft.com/office/officeart/2008/layout/LinedList"/>
    <dgm:cxn modelId="{F0033CA7-0884-4166-84C1-5021E1336C17}" type="presOf" srcId="{BE3145FF-792F-4ECE-9EB4-F8A99CCE23A4}" destId="{7B162066-6A62-4F6B-AFA3-A0C8149F9AAE}" srcOrd="0" destOrd="0" presId="urn:microsoft.com/office/officeart/2008/layout/LinedList"/>
    <dgm:cxn modelId="{DE4057D8-8EDB-472B-BE5D-0302462FC8EA}" type="presOf" srcId="{BE71411D-8B45-4185-A6D6-23BE16F52F74}" destId="{8B737119-86BB-4EA9-B27A-F76B024873E8}" srcOrd="0" destOrd="0" presId="urn:microsoft.com/office/officeart/2008/layout/LinedList"/>
    <dgm:cxn modelId="{813232F1-6E43-4BA6-B768-2E0A16F90E22}" srcId="{BF7D29C5-15B1-4AFA-A574-EABA14719770}" destId="{66E7CADC-2D5C-47F7-9009-8F0DB6587E22}" srcOrd="0" destOrd="0" parTransId="{2D2AC449-0815-4851-97B7-CB5BDAA75B9D}" sibTransId="{E1D5ED1A-84FA-4463-AB76-CCF5E65392F3}"/>
    <dgm:cxn modelId="{75C61BE3-12B5-4069-8553-CF2A434B14E2}" type="presParOf" srcId="{473FD787-A0C9-4E82-9A45-ACF5B91308EE}" destId="{944B7C3D-B173-4F2C-9FEE-EB4400F3A7D2}" srcOrd="0" destOrd="0" presId="urn:microsoft.com/office/officeart/2008/layout/LinedList"/>
    <dgm:cxn modelId="{5591C68A-34B0-4A29-A5A5-C93C6C4C9D3C}" type="presParOf" srcId="{473FD787-A0C9-4E82-9A45-ACF5B91308EE}" destId="{0AB64B50-94F0-4865-8098-6CAB82D86C96}" srcOrd="1" destOrd="0" presId="urn:microsoft.com/office/officeart/2008/layout/LinedList"/>
    <dgm:cxn modelId="{BE18BEC7-8E9D-4295-9CE1-47E4EABED1DE}" type="presParOf" srcId="{0AB64B50-94F0-4865-8098-6CAB82D86C96}" destId="{B19C6956-34B3-4B45-96E0-76B5288FD56B}" srcOrd="0" destOrd="0" presId="urn:microsoft.com/office/officeart/2008/layout/LinedList"/>
    <dgm:cxn modelId="{8D841EFC-4175-49E6-871D-3E503A05CB1E}" type="presParOf" srcId="{0AB64B50-94F0-4865-8098-6CAB82D86C96}" destId="{CB96D0C7-7518-4A1D-AA35-4B92595DABD2}" srcOrd="1" destOrd="0" presId="urn:microsoft.com/office/officeart/2008/layout/LinedList"/>
    <dgm:cxn modelId="{A403C4BB-CD1B-435E-ABFC-9D8FBFC7F43A}" type="presParOf" srcId="{CB96D0C7-7518-4A1D-AA35-4B92595DABD2}" destId="{B3A1FA94-7C3A-45B2-BBBA-70B0A6D51D22}" srcOrd="0" destOrd="0" presId="urn:microsoft.com/office/officeart/2008/layout/LinedList"/>
    <dgm:cxn modelId="{82E21BB1-A715-49C3-8AB5-98C42DFB7F89}" type="presParOf" srcId="{CB96D0C7-7518-4A1D-AA35-4B92595DABD2}" destId="{3FB632A6-7DAD-4004-9E8F-CD11DBEF61CF}" srcOrd="1" destOrd="0" presId="urn:microsoft.com/office/officeart/2008/layout/LinedList"/>
    <dgm:cxn modelId="{6645C88A-C962-4FAB-913A-73617889F2A2}" type="presParOf" srcId="{3FB632A6-7DAD-4004-9E8F-CD11DBEF61CF}" destId="{6FB67924-1963-4939-A118-03457DA887E7}" srcOrd="0" destOrd="0" presId="urn:microsoft.com/office/officeart/2008/layout/LinedList"/>
    <dgm:cxn modelId="{DD2888D6-3C50-4EB5-B599-ADB334BD2406}" type="presParOf" srcId="{3FB632A6-7DAD-4004-9E8F-CD11DBEF61CF}" destId="{7B162066-6A62-4F6B-AFA3-A0C8149F9AAE}" srcOrd="1" destOrd="0" presId="urn:microsoft.com/office/officeart/2008/layout/LinedList"/>
    <dgm:cxn modelId="{6C49EB44-B4FB-43AE-AEC3-66100E3FB882}" type="presParOf" srcId="{3FB632A6-7DAD-4004-9E8F-CD11DBEF61CF}" destId="{E424DECE-BFDC-4A47-ABE0-0EEF1B9234AF}" srcOrd="2" destOrd="0" presId="urn:microsoft.com/office/officeart/2008/layout/LinedList"/>
    <dgm:cxn modelId="{99395AD3-6D94-461F-8397-7D37ED76C3EC}" type="presParOf" srcId="{CB96D0C7-7518-4A1D-AA35-4B92595DABD2}" destId="{78929621-3066-40AB-8C6A-869BBC6CBEEF}" srcOrd="2" destOrd="0" presId="urn:microsoft.com/office/officeart/2008/layout/LinedList"/>
    <dgm:cxn modelId="{EB6EA5F2-E8EC-4113-9426-8E9779E2CB10}" type="presParOf" srcId="{CB96D0C7-7518-4A1D-AA35-4B92595DABD2}" destId="{2E91C89F-39B1-4984-B825-AA1EEC2D3566}" srcOrd="3" destOrd="0" presId="urn:microsoft.com/office/officeart/2008/layout/LinedList"/>
    <dgm:cxn modelId="{916EAE67-E66D-40E8-8D31-A0829F74D50E}" type="presParOf" srcId="{CB96D0C7-7518-4A1D-AA35-4B92595DABD2}" destId="{82F0E561-BDE6-4822-8234-021782661A2D}" srcOrd="4" destOrd="0" presId="urn:microsoft.com/office/officeart/2008/layout/LinedList"/>
    <dgm:cxn modelId="{6315637C-5083-4249-9C50-093F0584F52E}" type="presParOf" srcId="{82F0E561-BDE6-4822-8234-021782661A2D}" destId="{C0D866FB-C16C-4D47-A331-6CFDB80A7C3F}" srcOrd="0" destOrd="0" presId="urn:microsoft.com/office/officeart/2008/layout/LinedList"/>
    <dgm:cxn modelId="{D431C0DC-BEE5-4822-97DD-E5042710CE6F}" type="presParOf" srcId="{82F0E561-BDE6-4822-8234-021782661A2D}" destId="{8B737119-86BB-4EA9-B27A-F76B024873E8}" srcOrd="1" destOrd="0" presId="urn:microsoft.com/office/officeart/2008/layout/LinedList"/>
    <dgm:cxn modelId="{A4944665-693B-4B0A-B86A-A0329B995F9E}" type="presParOf" srcId="{82F0E561-BDE6-4822-8234-021782661A2D}" destId="{6C86F151-67AC-41AB-8218-F926E9D02223}" srcOrd="2" destOrd="0" presId="urn:microsoft.com/office/officeart/2008/layout/LinedList"/>
    <dgm:cxn modelId="{1E4F3BAB-F293-42FD-9153-E406E2B1754F}" type="presParOf" srcId="{CB96D0C7-7518-4A1D-AA35-4B92595DABD2}" destId="{2DFD4A90-5688-4303-B0B5-08DEB3BF0B3F}" srcOrd="5" destOrd="0" presId="urn:microsoft.com/office/officeart/2008/layout/LinedList"/>
    <dgm:cxn modelId="{3DCC397E-C93B-4017-85AE-8E6B4AB8D473}" type="presParOf" srcId="{CB96D0C7-7518-4A1D-AA35-4B92595DABD2}" destId="{2EC12DC3-6421-4F39-82E2-2F2B498DB4BD}" srcOrd="6" destOrd="0" presId="urn:microsoft.com/office/officeart/2008/layout/LinedList"/>
    <dgm:cxn modelId="{5FDC32FB-0372-4525-909B-B38ED3A5B151}" type="presParOf" srcId="{CB96D0C7-7518-4A1D-AA35-4B92595DABD2}" destId="{9932B062-0475-45F6-9494-512887C0478D}" srcOrd="7" destOrd="0" presId="urn:microsoft.com/office/officeart/2008/layout/LinedList"/>
    <dgm:cxn modelId="{B181A1EA-10B6-4F87-AC42-2C5FAB0286F0}" type="presParOf" srcId="{9932B062-0475-45F6-9494-512887C0478D}" destId="{1A8AB8FC-B6CF-44B5-B96D-3B59A5C26085}" srcOrd="0" destOrd="0" presId="urn:microsoft.com/office/officeart/2008/layout/LinedList"/>
    <dgm:cxn modelId="{35488AE1-203C-4479-AA76-A1C95FB4C0B4}" type="presParOf" srcId="{9932B062-0475-45F6-9494-512887C0478D}" destId="{EFEE64AD-CB6A-4BE4-B544-D660B172A349}" srcOrd="1" destOrd="0" presId="urn:microsoft.com/office/officeart/2008/layout/LinedList"/>
    <dgm:cxn modelId="{8451A6BD-7C29-41F5-86A5-94AEBD2BE58D}" type="presParOf" srcId="{9932B062-0475-45F6-9494-512887C0478D}" destId="{F9C218C8-3EE7-40A2-A06D-5F8A8713C012}" srcOrd="2" destOrd="0" presId="urn:microsoft.com/office/officeart/2008/layout/LinedList"/>
    <dgm:cxn modelId="{3945EFEA-B3EB-4055-A8DD-D88A4E5886F2}" type="presParOf" srcId="{CB96D0C7-7518-4A1D-AA35-4B92595DABD2}" destId="{A41FD597-66FE-4895-8FEB-3792C12DA5D5}" srcOrd="8" destOrd="0" presId="urn:microsoft.com/office/officeart/2008/layout/LinedList"/>
    <dgm:cxn modelId="{220985F4-8C52-47E5-AD02-235A2AF8E388}" type="presParOf" srcId="{CB96D0C7-7518-4A1D-AA35-4B92595DABD2}" destId="{F0B4A649-61A8-4163-BBC1-0743A234997A}" srcOrd="9" destOrd="0" presId="urn:microsoft.com/office/officeart/2008/layout/LinedList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DD7F45-34C8-4EFE-8FA6-D7A00DB8EA7C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3F965426-CC45-4D2B-8559-B523AE26C846}">
      <dgm:prSet phldrT="[Texto]" custT="1"/>
      <dgm:spPr/>
      <dgm:t>
        <a:bodyPr/>
        <a:lstStyle/>
        <a:p>
          <a:r>
            <a:rPr lang="es-ES_tradnl" sz="1600" b="1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En atención</a:t>
          </a:r>
          <a:endParaRPr lang="es-ES" sz="16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19D45EF-2A5E-4FB3-B423-49FE6040AB04}" type="parTrans" cxnId="{4B65794E-8926-4B76-9F09-31CAF345E12E}">
      <dgm:prSet/>
      <dgm:spPr/>
      <dgm:t>
        <a:bodyPr/>
        <a:lstStyle/>
        <a:p>
          <a:endParaRPr lang="es-ES" sz="1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C846EAD-7A8A-42C0-B7DC-EF1A8A3350C3}" type="sibTrans" cxnId="{4B65794E-8926-4B76-9F09-31CAF345E12E}">
      <dgm:prSet/>
      <dgm:spPr/>
      <dgm:t>
        <a:bodyPr/>
        <a:lstStyle/>
        <a:p>
          <a:endParaRPr lang="es-ES" sz="1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D41FD3E-CDBE-4B02-A1C9-E42BAF503673}">
      <dgm:prSet phldrT="[Texto]" custT="1"/>
      <dgm:spPr/>
      <dgm:t>
        <a:bodyPr/>
        <a:lstStyle/>
        <a:p>
          <a:pPr algn="just"/>
          <a:r>
            <a:rPr lang="es-ES" sz="1600" dirty="0">
              <a:latin typeface="Verdana" panose="020B0604030504040204" pitchFamily="34" charset="0"/>
              <a:ea typeface="Verdana" panose="020B0604030504040204" pitchFamily="34" charset="0"/>
            </a:rPr>
            <a:t>Con las entidades competentes, implementa las acciones para brindar la atención oportuna e integral y realiza seguimiento a las emergencias humanitarias, desplazamientos masivos y atentados terroristas en el marco de la Ley 1448 de 2011.</a:t>
          </a:r>
        </a:p>
      </dgm:t>
    </dgm:pt>
    <dgm:pt modelId="{6CE40F25-1500-4189-9307-28C569315DEE}" type="parTrans" cxnId="{D5F5721F-77C6-4317-BDDB-067F60277404}">
      <dgm:prSet/>
      <dgm:spPr/>
      <dgm:t>
        <a:bodyPr/>
        <a:lstStyle/>
        <a:p>
          <a:endParaRPr lang="es-ES" sz="1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14127B6-D785-4267-826B-3A0A585C1EB0}" type="sibTrans" cxnId="{D5F5721F-77C6-4317-BDDB-067F60277404}">
      <dgm:prSet/>
      <dgm:spPr/>
      <dgm:t>
        <a:bodyPr/>
        <a:lstStyle/>
        <a:p>
          <a:endParaRPr lang="es-ES" sz="1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6377FEF-0BEC-4517-AA81-748118CF2788}" type="pres">
      <dgm:prSet presAssocID="{E9DD7F45-34C8-4EFE-8FA6-D7A00DB8EA7C}" presName="vert0" presStyleCnt="0">
        <dgm:presLayoutVars>
          <dgm:dir/>
          <dgm:animOne val="branch"/>
          <dgm:animLvl val="lvl"/>
        </dgm:presLayoutVars>
      </dgm:prSet>
      <dgm:spPr/>
    </dgm:pt>
    <dgm:pt modelId="{2AB4F8E3-4DF1-4533-B6E7-67317521C293}" type="pres">
      <dgm:prSet presAssocID="{3F965426-CC45-4D2B-8559-B523AE26C846}" presName="thickLine" presStyleLbl="alignNode1" presStyleIdx="0" presStyleCnt="1"/>
      <dgm:spPr/>
    </dgm:pt>
    <dgm:pt modelId="{6606B4E4-D037-4A34-8F3F-4DF8120B1598}" type="pres">
      <dgm:prSet presAssocID="{3F965426-CC45-4D2B-8559-B523AE26C846}" presName="horz1" presStyleCnt="0"/>
      <dgm:spPr/>
    </dgm:pt>
    <dgm:pt modelId="{73CF11E6-15DE-40BA-9B12-129E88FD8A3C}" type="pres">
      <dgm:prSet presAssocID="{3F965426-CC45-4D2B-8559-B523AE26C846}" presName="tx1" presStyleLbl="revTx" presStyleIdx="0" presStyleCnt="2"/>
      <dgm:spPr/>
    </dgm:pt>
    <dgm:pt modelId="{F1C090C7-5308-45EC-AACF-23CA5E5BEF47}" type="pres">
      <dgm:prSet presAssocID="{3F965426-CC45-4D2B-8559-B523AE26C846}" presName="vert1" presStyleCnt="0"/>
      <dgm:spPr/>
    </dgm:pt>
    <dgm:pt modelId="{22B6625A-5C13-4E06-B065-EB8B4A83CEE3}" type="pres">
      <dgm:prSet presAssocID="{AD41FD3E-CDBE-4B02-A1C9-E42BAF503673}" presName="vertSpace2a" presStyleCnt="0"/>
      <dgm:spPr/>
    </dgm:pt>
    <dgm:pt modelId="{58EE45DE-719A-4D69-B8BE-EAFEBC21C4E3}" type="pres">
      <dgm:prSet presAssocID="{AD41FD3E-CDBE-4B02-A1C9-E42BAF503673}" presName="horz2" presStyleCnt="0"/>
      <dgm:spPr/>
    </dgm:pt>
    <dgm:pt modelId="{52A55E80-5EBB-49A3-AFA6-42F6407AA22C}" type="pres">
      <dgm:prSet presAssocID="{AD41FD3E-CDBE-4B02-A1C9-E42BAF503673}" presName="horzSpace2" presStyleCnt="0"/>
      <dgm:spPr/>
    </dgm:pt>
    <dgm:pt modelId="{010DDC8E-5E6A-4C14-8B01-D463066E465F}" type="pres">
      <dgm:prSet presAssocID="{AD41FD3E-CDBE-4B02-A1C9-E42BAF503673}" presName="tx2" presStyleLbl="revTx" presStyleIdx="1" presStyleCnt="2"/>
      <dgm:spPr/>
    </dgm:pt>
    <dgm:pt modelId="{A6730AFE-BD3C-42AC-ABA3-37339A252471}" type="pres">
      <dgm:prSet presAssocID="{AD41FD3E-CDBE-4B02-A1C9-E42BAF503673}" presName="vert2" presStyleCnt="0"/>
      <dgm:spPr/>
    </dgm:pt>
    <dgm:pt modelId="{7622E0D1-4D55-435A-8804-DDE5606E6ECB}" type="pres">
      <dgm:prSet presAssocID="{AD41FD3E-CDBE-4B02-A1C9-E42BAF503673}" presName="thinLine2b" presStyleLbl="callout" presStyleIdx="0" presStyleCnt="1" custLinFactY="900000" custLinFactNeighborX="2180" custLinFactNeighborY="954455"/>
      <dgm:spPr/>
    </dgm:pt>
    <dgm:pt modelId="{940F4636-C7DC-4A3D-A8F7-D185C35699FB}" type="pres">
      <dgm:prSet presAssocID="{AD41FD3E-CDBE-4B02-A1C9-E42BAF503673}" presName="vertSpace2b" presStyleCnt="0"/>
      <dgm:spPr/>
    </dgm:pt>
  </dgm:ptLst>
  <dgm:cxnLst>
    <dgm:cxn modelId="{50818C00-69F9-47C9-AE45-54F0B93DF7B8}" type="presOf" srcId="{AD41FD3E-CDBE-4B02-A1C9-E42BAF503673}" destId="{010DDC8E-5E6A-4C14-8B01-D463066E465F}" srcOrd="0" destOrd="0" presId="urn:microsoft.com/office/officeart/2008/layout/LinedList"/>
    <dgm:cxn modelId="{D5F5721F-77C6-4317-BDDB-067F60277404}" srcId="{3F965426-CC45-4D2B-8559-B523AE26C846}" destId="{AD41FD3E-CDBE-4B02-A1C9-E42BAF503673}" srcOrd="0" destOrd="0" parTransId="{6CE40F25-1500-4189-9307-28C569315DEE}" sibTransId="{F14127B6-D785-4267-826B-3A0A585C1EB0}"/>
    <dgm:cxn modelId="{C9107F3C-E49A-4F65-BD50-1FCC5C9C5B07}" type="presOf" srcId="{E9DD7F45-34C8-4EFE-8FA6-D7A00DB8EA7C}" destId="{A6377FEF-0BEC-4517-AA81-748118CF2788}" srcOrd="0" destOrd="0" presId="urn:microsoft.com/office/officeart/2008/layout/LinedList"/>
    <dgm:cxn modelId="{4B65794E-8926-4B76-9F09-31CAF345E12E}" srcId="{E9DD7F45-34C8-4EFE-8FA6-D7A00DB8EA7C}" destId="{3F965426-CC45-4D2B-8559-B523AE26C846}" srcOrd="0" destOrd="0" parTransId="{C19D45EF-2A5E-4FB3-B423-49FE6040AB04}" sibTransId="{5C846EAD-7A8A-42C0-B7DC-EF1A8A3350C3}"/>
    <dgm:cxn modelId="{F9A486EF-41D9-40A6-BA73-598C7CF9DDF7}" type="presOf" srcId="{3F965426-CC45-4D2B-8559-B523AE26C846}" destId="{73CF11E6-15DE-40BA-9B12-129E88FD8A3C}" srcOrd="0" destOrd="0" presId="urn:microsoft.com/office/officeart/2008/layout/LinedList"/>
    <dgm:cxn modelId="{6E69D9F5-1512-4189-A062-D9ACA1CB56CF}" type="presParOf" srcId="{A6377FEF-0BEC-4517-AA81-748118CF2788}" destId="{2AB4F8E3-4DF1-4533-B6E7-67317521C293}" srcOrd="0" destOrd="0" presId="urn:microsoft.com/office/officeart/2008/layout/LinedList"/>
    <dgm:cxn modelId="{4460FA05-A7F5-4C68-8409-6D2C02DCD802}" type="presParOf" srcId="{A6377FEF-0BEC-4517-AA81-748118CF2788}" destId="{6606B4E4-D037-4A34-8F3F-4DF8120B1598}" srcOrd="1" destOrd="0" presId="urn:microsoft.com/office/officeart/2008/layout/LinedList"/>
    <dgm:cxn modelId="{F099EFE7-89FB-4B12-BB65-4EC6963D4676}" type="presParOf" srcId="{6606B4E4-D037-4A34-8F3F-4DF8120B1598}" destId="{73CF11E6-15DE-40BA-9B12-129E88FD8A3C}" srcOrd="0" destOrd="0" presId="urn:microsoft.com/office/officeart/2008/layout/LinedList"/>
    <dgm:cxn modelId="{59593605-CD6C-4F65-A6C0-3D34F23C7938}" type="presParOf" srcId="{6606B4E4-D037-4A34-8F3F-4DF8120B1598}" destId="{F1C090C7-5308-45EC-AACF-23CA5E5BEF47}" srcOrd="1" destOrd="0" presId="urn:microsoft.com/office/officeart/2008/layout/LinedList"/>
    <dgm:cxn modelId="{1A211FDF-295C-4C2A-B8D4-9C19F9115D37}" type="presParOf" srcId="{F1C090C7-5308-45EC-AACF-23CA5E5BEF47}" destId="{22B6625A-5C13-4E06-B065-EB8B4A83CEE3}" srcOrd="0" destOrd="0" presId="urn:microsoft.com/office/officeart/2008/layout/LinedList"/>
    <dgm:cxn modelId="{6C25BE92-8BA8-4B77-BFD7-149563151AFA}" type="presParOf" srcId="{F1C090C7-5308-45EC-AACF-23CA5E5BEF47}" destId="{58EE45DE-719A-4D69-B8BE-EAFEBC21C4E3}" srcOrd="1" destOrd="0" presId="urn:microsoft.com/office/officeart/2008/layout/LinedList"/>
    <dgm:cxn modelId="{1F1CCF1D-027E-4B49-9198-FD4FD5FAE304}" type="presParOf" srcId="{58EE45DE-719A-4D69-B8BE-EAFEBC21C4E3}" destId="{52A55E80-5EBB-49A3-AFA6-42F6407AA22C}" srcOrd="0" destOrd="0" presId="urn:microsoft.com/office/officeart/2008/layout/LinedList"/>
    <dgm:cxn modelId="{9E56B11F-E4BE-45E5-B589-68497BC0BCF6}" type="presParOf" srcId="{58EE45DE-719A-4D69-B8BE-EAFEBC21C4E3}" destId="{010DDC8E-5E6A-4C14-8B01-D463066E465F}" srcOrd="1" destOrd="0" presId="urn:microsoft.com/office/officeart/2008/layout/LinedList"/>
    <dgm:cxn modelId="{F8484540-5110-481A-93CA-57CE243F4E31}" type="presParOf" srcId="{58EE45DE-719A-4D69-B8BE-EAFEBC21C4E3}" destId="{A6730AFE-BD3C-42AC-ABA3-37339A252471}" srcOrd="2" destOrd="0" presId="urn:microsoft.com/office/officeart/2008/layout/LinedList"/>
    <dgm:cxn modelId="{532060D5-2BDC-40CF-BB46-35D44F3BAC15}" type="presParOf" srcId="{F1C090C7-5308-45EC-AACF-23CA5E5BEF47}" destId="{7622E0D1-4D55-435A-8804-DDE5606E6ECB}" srcOrd="2" destOrd="0" presId="urn:microsoft.com/office/officeart/2008/layout/LinedList"/>
    <dgm:cxn modelId="{2ACAAAA3-F53B-4C28-840B-A0702BF89390}" type="presParOf" srcId="{F1C090C7-5308-45EC-AACF-23CA5E5BEF47}" destId="{940F4636-C7DC-4A3D-A8F7-D185C35699FB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C0AC44-132A-42F0-ADDB-89939FF3C20E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042B0E53-005E-48A7-AE59-5CD4DC7B908B}">
      <dgm:prSet phldrT="[Texto]" custT="1"/>
      <dgm:spPr/>
      <dgm:t>
        <a:bodyPr/>
        <a:lstStyle/>
        <a:p>
          <a:r>
            <a:rPr lang="es-ES_tradnl" sz="1600" b="1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En asistencia</a:t>
          </a:r>
          <a:endParaRPr lang="es-ES" sz="16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B1159C7-713C-4950-8E28-D133625E8CC9}" type="parTrans" cxnId="{E14E5353-E202-49F5-A699-2D47A7076868}">
      <dgm:prSet/>
      <dgm:spPr/>
      <dgm:t>
        <a:bodyPr/>
        <a:lstStyle/>
        <a:p>
          <a:endParaRPr lang="es-ES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A1DC633-4B19-4D67-9F06-42C58F4763CD}" type="sibTrans" cxnId="{E14E5353-E202-49F5-A699-2D47A7076868}">
      <dgm:prSet/>
      <dgm:spPr/>
      <dgm:t>
        <a:bodyPr/>
        <a:lstStyle/>
        <a:p>
          <a:endParaRPr lang="es-ES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B9855B1-4A6C-4B63-BC68-F63E4A12E8BB}">
      <dgm:prSet phldrT="[Texto]" custT="1"/>
      <dgm:spPr/>
      <dgm:t>
        <a:bodyPr/>
        <a:lstStyle/>
        <a:p>
          <a:pPr algn="just"/>
          <a:r>
            <a:rPr lang="es-ES" sz="1600" dirty="0">
              <a:latin typeface="Verdana" panose="020B0604030504040204" pitchFamily="34" charset="0"/>
              <a:ea typeface="Verdana" panose="020B0604030504040204" pitchFamily="34" charset="0"/>
            </a:rPr>
            <a:t>Brinda Ayuda Humanitaria tanto en los términos establecidos en los artículos 47 y 63 de la Ley 1448 de 2011, como en las normas reglamentarias en coordinación con las demás autoridades competentes (Artículo 19, Decreto 4802 de 2011).</a:t>
          </a:r>
        </a:p>
      </dgm:t>
    </dgm:pt>
    <dgm:pt modelId="{61EE8B42-E3A0-4C4C-8F60-45D071487760}" type="parTrans" cxnId="{C70EFBCA-A597-4C66-A34E-CBCAC08CE38A}">
      <dgm:prSet/>
      <dgm:spPr/>
      <dgm:t>
        <a:bodyPr/>
        <a:lstStyle/>
        <a:p>
          <a:endParaRPr lang="es-ES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F30815E-FE0B-44C4-9364-8A4E56580B3D}" type="sibTrans" cxnId="{C70EFBCA-A597-4C66-A34E-CBCAC08CE38A}">
      <dgm:prSet/>
      <dgm:spPr/>
      <dgm:t>
        <a:bodyPr/>
        <a:lstStyle/>
        <a:p>
          <a:endParaRPr lang="es-ES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07CDDB0-A747-4360-ABA0-94F935078DE0}" type="pres">
      <dgm:prSet presAssocID="{EEC0AC44-132A-42F0-ADDB-89939FF3C20E}" presName="vert0" presStyleCnt="0">
        <dgm:presLayoutVars>
          <dgm:dir/>
          <dgm:animOne val="branch"/>
          <dgm:animLvl val="lvl"/>
        </dgm:presLayoutVars>
      </dgm:prSet>
      <dgm:spPr/>
    </dgm:pt>
    <dgm:pt modelId="{0AC8623A-99ED-45DC-8C10-F1A5767407AC}" type="pres">
      <dgm:prSet presAssocID="{042B0E53-005E-48A7-AE59-5CD4DC7B908B}" presName="thickLine" presStyleLbl="alignNode1" presStyleIdx="0" presStyleCnt="1"/>
      <dgm:spPr/>
    </dgm:pt>
    <dgm:pt modelId="{C517B754-7A48-4B02-B99D-BEB21308FF70}" type="pres">
      <dgm:prSet presAssocID="{042B0E53-005E-48A7-AE59-5CD4DC7B908B}" presName="horz1" presStyleCnt="0"/>
      <dgm:spPr/>
    </dgm:pt>
    <dgm:pt modelId="{8F2AACE5-B16B-45B4-A419-911D36BCCCA6}" type="pres">
      <dgm:prSet presAssocID="{042B0E53-005E-48A7-AE59-5CD4DC7B908B}" presName="tx1" presStyleLbl="revTx" presStyleIdx="0" presStyleCnt="2"/>
      <dgm:spPr/>
    </dgm:pt>
    <dgm:pt modelId="{6A900762-8979-4BD8-9E53-7B43339AB1A7}" type="pres">
      <dgm:prSet presAssocID="{042B0E53-005E-48A7-AE59-5CD4DC7B908B}" presName="vert1" presStyleCnt="0"/>
      <dgm:spPr/>
    </dgm:pt>
    <dgm:pt modelId="{3D229480-3FFE-45F9-BE8A-9B2102A0653B}" type="pres">
      <dgm:prSet presAssocID="{4B9855B1-4A6C-4B63-BC68-F63E4A12E8BB}" presName="vertSpace2a" presStyleCnt="0"/>
      <dgm:spPr/>
    </dgm:pt>
    <dgm:pt modelId="{C31C4933-4B55-4233-B60E-58CE77C15FE3}" type="pres">
      <dgm:prSet presAssocID="{4B9855B1-4A6C-4B63-BC68-F63E4A12E8BB}" presName="horz2" presStyleCnt="0"/>
      <dgm:spPr/>
    </dgm:pt>
    <dgm:pt modelId="{9CEDC7E3-F7B9-45B9-9BE6-78B469C675F9}" type="pres">
      <dgm:prSet presAssocID="{4B9855B1-4A6C-4B63-BC68-F63E4A12E8BB}" presName="horzSpace2" presStyleCnt="0"/>
      <dgm:spPr/>
    </dgm:pt>
    <dgm:pt modelId="{5B37A0D5-9680-49AF-BAD0-E8E81EB67FDD}" type="pres">
      <dgm:prSet presAssocID="{4B9855B1-4A6C-4B63-BC68-F63E4A12E8BB}" presName="tx2" presStyleLbl="revTx" presStyleIdx="1" presStyleCnt="2" custScaleY="110215"/>
      <dgm:spPr/>
    </dgm:pt>
    <dgm:pt modelId="{E8D250E2-E573-4874-8912-0C0315E9523D}" type="pres">
      <dgm:prSet presAssocID="{4B9855B1-4A6C-4B63-BC68-F63E4A12E8BB}" presName="vert2" presStyleCnt="0"/>
      <dgm:spPr/>
    </dgm:pt>
    <dgm:pt modelId="{1C26CABD-05BB-4E50-A66D-1050B0632AAD}" type="pres">
      <dgm:prSet presAssocID="{4B9855B1-4A6C-4B63-BC68-F63E4A12E8BB}" presName="thinLine2b" presStyleLbl="callout" presStyleIdx="0" presStyleCnt="1"/>
      <dgm:spPr/>
    </dgm:pt>
    <dgm:pt modelId="{F338A18B-E458-4EB0-A9A7-602C09576B46}" type="pres">
      <dgm:prSet presAssocID="{4B9855B1-4A6C-4B63-BC68-F63E4A12E8BB}" presName="vertSpace2b" presStyleCnt="0"/>
      <dgm:spPr/>
    </dgm:pt>
  </dgm:ptLst>
  <dgm:cxnLst>
    <dgm:cxn modelId="{F024B24B-DA63-40AB-B053-377F1B1CD45D}" type="presOf" srcId="{042B0E53-005E-48A7-AE59-5CD4DC7B908B}" destId="{8F2AACE5-B16B-45B4-A419-911D36BCCCA6}" srcOrd="0" destOrd="0" presId="urn:microsoft.com/office/officeart/2008/layout/LinedList"/>
    <dgm:cxn modelId="{E14E5353-E202-49F5-A699-2D47A7076868}" srcId="{EEC0AC44-132A-42F0-ADDB-89939FF3C20E}" destId="{042B0E53-005E-48A7-AE59-5CD4DC7B908B}" srcOrd="0" destOrd="0" parTransId="{6B1159C7-713C-4950-8E28-D133625E8CC9}" sibTransId="{8A1DC633-4B19-4D67-9F06-42C58F4763CD}"/>
    <dgm:cxn modelId="{D2405985-1DC2-4A8F-AFA9-695565F13F78}" type="presOf" srcId="{4B9855B1-4A6C-4B63-BC68-F63E4A12E8BB}" destId="{5B37A0D5-9680-49AF-BAD0-E8E81EB67FDD}" srcOrd="0" destOrd="0" presId="urn:microsoft.com/office/officeart/2008/layout/LinedList"/>
    <dgm:cxn modelId="{C70EFBCA-A597-4C66-A34E-CBCAC08CE38A}" srcId="{042B0E53-005E-48A7-AE59-5CD4DC7B908B}" destId="{4B9855B1-4A6C-4B63-BC68-F63E4A12E8BB}" srcOrd="0" destOrd="0" parTransId="{61EE8B42-E3A0-4C4C-8F60-45D071487760}" sibTransId="{FF30815E-FE0B-44C4-9364-8A4E56580B3D}"/>
    <dgm:cxn modelId="{1B3233EC-A906-43A7-8EBD-0E251AA8707C}" type="presOf" srcId="{EEC0AC44-132A-42F0-ADDB-89939FF3C20E}" destId="{107CDDB0-A747-4360-ABA0-94F935078DE0}" srcOrd="0" destOrd="0" presId="urn:microsoft.com/office/officeart/2008/layout/LinedList"/>
    <dgm:cxn modelId="{2EBDF8D2-BC8D-41F3-B6B5-B25558E1653F}" type="presParOf" srcId="{107CDDB0-A747-4360-ABA0-94F935078DE0}" destId="{0AC8623A-99ED-45DC-8C10-F1A5767407AC}" srcOrd="0" destOrd="0" presId="urn:microsoft.com/office/officeart/2008/layout/LinedList"/>
    <dgm:cxn modelId="{D94EC2F9-D38D-44AB-AB5A-0AF69FBD8948}" type="presParOf" srcId="{107CDDB0-A747-4360-ABA0-94F935078DE0}" destId="{C517B754-7A48-4B02-B99D-BEB21308FF70}" srcOrd="1" destOrd="0" presId="urn:microsoft.com/office/officeart/2008/layout/LinedList"/>
    <dgm:cxn modelId="{2C411866-6ACB-4091-878C-847E26F7BB7B}" type="presParOf" srcId="{C517B754-7A48-4B02-B99D-BEB21308FF70}" destId="{8F2AACE5-B16B-45B4-A419-911D36BCCCA6}" srcOrd="0" destOrd="0" presId="urn:microsoft.com/office/officeart/2008/layout/LinedList"/>
    <dgm:cxn modelId="{EED7A0CB-D76D-4DCC-ADEC-C3C0B028EF33}" type="presParOf" srcId="{C517B754-7A48-4B02-B99D-BEB21308FF70}" destId="{6A900762-8979-4BD8-9E53-7B43339AB1A7}" srcOrd="1" destOrd="0" presId="urn:microsoft.com/office/officeart/2008/layout/LinedList"/>
    <dgm:cxn modelId="{0F4E9CE5-FF6A-4951-92D1-6272C1FCD761}" type="presParOf" srcId="{6A900762-8979-4BD8-9E53-7B43339AB1A7}" destId="{3D229480-3FFE-45F9-BE8A-9B2102A0653B}" srcOrd="0" destOrd="0" presId="urn:microsoft.com/office/officeart/2008/layout/LinedList"/>
    <dgm:cxn modelId="{301E056C-58EE-4862-9030-4723C126830A}" type="presParOf" srcId="{6A900762-8979-4BD8-9E53-7B43339AB1A7}" destId="{C31C4933-4B55-4233-B60E-58CE77C15FE3}" srcOrd="1" destOrd="0" presId="urn:microsoft.com/office/officeart/2008/layout/LinedList"/>
    <dgm:cxn modelId="{5AA6E706-790C-451E-ABC7-D7053C6F67F7}" type="presParOf" srcId="{C31C4933-4B55-4233-B60E-58CE77C15FE3}" destId="{9CEDC7E3-F7B9-45B9-9BE6-78B469C675F9}" srcOrd="0" destOrd="0" presId="urn:microsoft.com/office/officeart/2008/layout/LinedList"/>
    <dgm:cxn modelId="{E458D60D-E95C-4F22-A194-7740F987C207}" type="presParOf" srcId="{C31C4933-4B55-4233-B60E-58CE77C15FE3}" destId="{5B37A0D5-9680-49AF-BAD0-E8E81EB67FDD}" srcOrd="1" destOrd="0" presId="urn:microsoft.com/office/officeart/2008/layout/LinedList"/>
    <dgm:cxn modelId="{C5F9EBFE-3F67-485F-B2C0-AF5AE164A594}" type="presParOf" srcId="{C31C4933-4B55-4233-B60E-58CE77C15FE3}" destId="{E8D250E2-E573-4874-8912-0C0315E9523D}" srcOrd="2" destOrd="0" presId="urn:microsoft.com/office/officeart/2008/layout/LinedList"/>
    <dgm:cxn modelId="{FC0F6152-3E01-476A-876A-F86F8CBF2960}" type="presParOf" srcId="{6A900762-8979-4BD8-9E53-7B43339AB1A7}" destId="{1C26CABD-05BB-4E50-A66D-1050B0632AAD}" srcOrd="2" destOrd="0" presId="urn:microsoft.com/office/officeart/2008/layout/LinedList"/>
    <dgm:cxn modelId="{7EC49051-2F51-408F-B663-ACEAAB44B1A3}" type="presParOf" srcId="{6A900762-8979-4BD8-9E53-7B43339AB1A7}" destId="{F338A18B-E458-4EB0-A9A7-602C09576B46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E6C76A-2B29-42E4-8287-03BCAE4A6145}" type="doc">
      <dgm:prSet loTypeId="urn:microsoft.com/office/officeart/2005/8/layout/cycle1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298DE8AB-9CA9-4B3F-ACEB-21FCB9A039BE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URGENTE/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PROTECCIÓN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Desactiva las amenazas </a:t>
          </a:r>
          <a:r>
            <a:rPr lang="es-CO" sz="14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y mitiga los efectos de las violaciones a los DD. HH. o infracciones al DIH.</a:t>
          </a:r>
          <a:endParaRPr lang="es-ES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27DB0B7-BC15-4FD1-902E-5C96658DF31B}" type="parTrans" cxnId="{D47F3947-1F85-4828-8599-93B4A5886AD4}">
      <dgm:prSet/>
      <dgm:spPr/>
      <dgm:t>
        <a:bodyPr/>
        <a:lstStyle/>
        <a:p>
          <a:endParaRPr lang="es-ES" sz="14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517C9E2-ECDD-4C65-AF41-A8853E91ED6F}" type="sibTrans" cxnId="{D47F3947-1F85-4828-8599-93B4A5886AD4}">
      <dgm:prSet/>
      <dgm:spPr/>
      <dgm:t>
        <a:bodyPr/>
        <a:lstStyle/>
        <a:p>
          <a:endParaRPr lang="es-ES" sz="14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E03C6D1-5D5A-43B4-B4CA-818C82CE4B9B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GARANTÍAS DE NO REPETICIÓN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Evita la repetición de las violaciones a los DD. HH. o infracciones al DIH (judicial y cultura de DD. HH.). </a:t>
          </a:r>
          <a:endParaRPr lang="es-ES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65D7BA2-7047-4E4F-8A56-545443EEF940}" type="parTrans" cxnId="{CCA9F05B-5092-4A58-BE73-A0367119B8FA}">
      <dgm:prSet/>
      <dgm:spPr/>
      <dgm:t>
        <a:bodyPr/>
        <a:lstStyle/>
        <a:p>
          <a:endParaRPr lang="es-ES" sz="14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E491999-78FE-4A26-BF7F-1E25B1B006D2}" type="sibTrans" cxnId="{CCA9F05B-5092-4A58-BE73-A0367119B8FA}">
      <dgm:prSet/>
      <dgm:spPr/>
      <dgm:t>
        <a:bodyPr/>
        <a:lstStyle/>
        <a:p>
          <a:endParaRPr lang="es-ES" sz="14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667FA7D-B753-4359-9EDF-FD8280361296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TEMPRANA</a:t>
          </a:r>
          <a:endParaRPr lang="es-ES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Identifica </a:t>
          </a:r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causas de las violaciones a los DD. HH.  y/o las infracciones al DIH y adopta medidas para impedir que se activen.</a:t>
          </a:r>
          <a:endParaRPr lang="es-ES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28E1768-5D09-48AD-8E94-1EB95A229F64}" type="parTrans" cxnId="{692DF901-9FD3-4772-962C-87A4EE8D628E}">
      <dgm:prSet/>
      <dgm:spPr/>
      <dgm:t>
        <a:bodyPr/>
        <a:lstStyle/>
        <a:p>
          <a:endParaRPr lang="es-ES" sz="14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08201F5-4202-4AAE-AFAA-0E478C3B8E5E}" type="sibTrans" cxnId="{692DF901-9FD3-4772-962C-87A4EE8D628E}">
      <dgm:prSet/>
      <dgm:spPr/>
      <dgm:t>
        <a:bodyPr/>
        <a:lstStyle/>
        <a:p>
          <a:endParaRPr lang="es-ES" sz="14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4F81B76-ECA2-431F-A6C3-985501B71EFA}" type="pres">
      <dgm:prSet presAssocID="{83E6C76A-2B29-42E4-8287-03BCAE4A6145}" presName="cycle" presStyleCnt="0">
        <dgm:presLayoutVars>
          <dgm:dir/>
          <dgm:resizeHandles val="exact"/>
        </dgm:presLayoutVars>
      </dgm:prSet>
      <dgm:spPr/>
    </dgm:pt>
    <dgm:pt modelId="{B871D2D6-8086-4D42-BBB4-226CA7E8EB33}" type="pres">
      <dgm:prSet presAssocID="{298DE8AB-9CA9-4B3F-ACEB-21FCB9A039BE}" presName="dummy" presStyleCnt="0"/>
      <dgm:spPr/>
    </dgm:pt>
    <dgm:pt modelId="{6D5C6671-62AB-4218-A98A-28024958E1B4}" type="pres">
      <dgm:prSet presAssocID="{298DE8AB-9CA9-4B3F-ACEB-21FCB9A039BE}" presName="node" presStyleLbl="revTx" presStyleIdx="0" presStyleCnt="3" custScaleX="82391">
        <dgm:presLayoutVars>
          <dgm:bulletEnabled val="1"/>
        </dgm:presLayoutVars>
      </dgm:prSet>
      <dgm:spPr/>
    </dgm:pt>
    <dgm:pt modelId="{FBF5BF39-49FB-4F27-AF3E-AE8A3A029C8E}" type="pres">
      <dgm:prSet presAssocID="{6517C9E2-ECDD-4C65-AF41-A8853E91ED6F}" presName="sibTrans" presStyleLbl="node1" presStyleIdx="0" presStyleCnt="3"/>
      <dgm:spPr/>
    </dgm:pt>
    <dgm:pt modelId="{330324AD-4975-47CC-AEB2-D2AFDCE03908}" type="pres">
      <dgm:prSet presAssocID="{1E03C6D1-5D5A-43B4-B4CA-818C82CE4B9B}" presName="dummy" presStyleCnt="0"/>
      <dgm:spPr/>
    </dgm:pt>
    <dgm:pt modelId="{9548213F-E0B9-4A97-81C4-982BE3D6C916}" type="pres">
      <dgm:prSet presAssocID="{1E03C6D1-5D5A-43B4-B4CA-818C82CE4B9B}" presName="node" presStyleLbl="revTx" presStyleIdx="1" presStyleCnt="3" custScaleX="123676" custRadScaleRad="100103">
        <dgm:presLayoutVars>
          <dgm:bulletEnabled val="1"/>
        </dgm:presLayoutVars>
      </dgm:prSet>
      <dgm:spPr/>
    </dgm:pt>
    <dgm:pt modelId="{EB1E32AA-CA0F-488B-80DA-D73497FA9EA7}" type="pres">
      <dgm:prSet presAssocID="{1E491999-78FE-4A26-BF7F-1E25B1B006D2}" presName="sibTrans" presStyleLbl="node1" presStyleIdx="1" presStyleCnt="3"/>
      <dgm:spPr/>
    </dgm:pt>
    <dgm:pt modelId="{CB0A6C8D-9662-46DB-A17B-A85C6E8723F6}" type="pres">
      <dgm:prSet presAssocID="{D667FA7D-B753-4359-9EDF-FD8280361296}" presName="dummy" presStyleCnt="0"/>
      <dgm:spPr/>
    </dgm:pt>
    <dgm:pt modelId="{663BCC28-6C24-4049-A541-732AD13D41E1}" type="pres">
      <dgm:prSet presAssocID="{D667FA7D-B753-4359-9EDF-FD8280361296}" presName="node" presStyleLbl="revTx" presStyleIdx="2" presStyleCnt="3" custScaleX="90165">
        <dgm:presLayoutVars>
          <dgm:bulletEnabled val="1"/>
        </dgm:presLayoutVars>
      </dgm:prSet>
      <dgm:spPr/>
    </dgm:pt>
    <dgm:pt modelId="{4E48CE18-6DBB-4717-8737-17728EE70167}" type="pres">
      <dgm:prSet presAssocID="{808201F5-4202-4AAE-AFAA-0E478C3B8E5E}" presName="sibTrans" presStyleLbl="node1" presStyleIdx="2" presStyleCnt="3"/>
      <dgm:spPr/>
    </dgm:pt>
  </dgm:ptLst>
  <dgm:cxnLst>
    <dgm:cxn modelId="{692DF901-9FD3-4772-962C-87A4EE8D628E}" srcId="{83E6C76A-2B29-42E4-8287-03BCAE4A6145}" destId="{D667FA7D-B753-4359-9EDF-FD8280361296}" srcOrd="2" destOrd="0" parTransId="{928E1768-5D09-48AD-8E94-1EB95A229F64}" sibTransId="{808201F5-4202-4AAE-AFAA-0E478C3B8E5E}"/>
    <dgm:cxn modelId="{1CECEE0E-FD9A-4E26-BEFC-D81159A31E7F}" type="presOf" srcId="{808201F5-4202-4AAE-AFAA-0E478C3B8E5E}" destId="{4E48CE18-6DBB-4717-8737-17728EE70167}" srcOrd="0" destOrd="0" presId="urn:microsoft.com/office/officeart/2005/8/layout/cycle1"/>
    <dgm:cxn modelId="{9DE8DB1D-4843-40E3-AF18-0449E2D02A21}" type="presOf" srcId="{1E03C6D1-5D5A-43B4-B4CA-818C82CE4B9B}" destId="{9548213F-E0B9-4A97-81C4-982BE3D6C916}" srcOrd="0" destOrd="0" presId="urn:microsoft.com/office/officeart/2005/8/layout/cycle1"/>
    <dgm:cxn modelId="{B6498E37-51CD-42E2-BE6E-9C481FA9CC11}" type="presOf" srcId="{D667FA7D-B753-4359-9EDF-FD8280361296}" destId="{663BCC28-6C24-4049-A541-732AD13D41E1}" srcOrd="0" destOrd="0" presId="urn:microsoft.com/office/officeart/2005/8/layout/cycle1"/>
    <dgm:cxn modelId="{CCA9F05B-5092-4A58-BE73-A0367119B8FA}" srcId="{83E6C76A-2B29-42E4-8287-03BCAE4A6145}" destId="{1E03C6D1-5D5A-43B4-B4CA-818C82CE4B9B}" srcOrd="1" destOrd="0" parTransId="{765D7BA2-7047-4E4F-8A56-545443EEF940}" sibTransId="{1E491999-78FE-4A26-BF7F-1E25B1B006D2}"/>
    <dgm:cxn modelId="{8F5C8841-7EEF-4D71-98EA-DF5DC29A9086}" type="presOf" srcId="{298DE8AB-9CA9-4B3F-ACEB-21FCB9A039BE}" destId="{6D5C6671-62AB-4218-A98A-28024958E1B4}" srcOrd="0" destOrd="0" presId="urn:microsoft.com/office/officeart/2005/8/layout/cycle1"/>
    <dgm:cxn modelId="{D47F3947-1F85-4828-8599-93B4A5886AD4}" srcId="{83E6C76A-2B29-42E4-8287-03BCAE4A6145}" destId="{298DE8AB-9CA9-4B3F-ACEB-21FCB9A039BE}" srcOrd="0" destOrd="0" parTransId="{E27DB0B7-BC15-4FD1-902E-5C96658DF31B}" sibTransId="{6517C9E2-ECDD-4C65-AF41-A8853E91ED6F}"/>
    <dgm:cxn modelId="{9B0DEE70-C546-45C9-9F43-25BDE5451C35}" type="presOf" srcId="{6517C9E2-ECDD-4C65-AF41-A8853E91ED6F}" destId="{FBF5BF39-49FB-4F27-AF3E-AE8A3A029C8E}" srcOrd="0" destOrd="0" presId="urn:microsoft.com/office/officeart/2005/8/layout/cycle1"/>
    <dgm:cxn modelId="{35E8537D-D7A7-482B-8F9B-2650C2F82948}" type="presOf" srcId="{1E491999-78FE-4A26-BF7F-1E25B1B006D2}" destId="{EB1E32AA-CA0F-488B-80DA-D73497FA9EA7}" srcOrd="0" destOrd="0" presId="urn:microsoft.com/office/officeart/2005/8/layout/cycle1"/>
    <dgm:cxn modelId="{7AAE2F9C-8E58-40DF-8631-ECBC63805B12}" type="presOf" srcId="{83E6C76A-2B29-42E4-8287-03BCAE4A6145}" destId="{64F81B76-ECA2-431F-A6C3-985501B71EFA}" srcOrd="0" destOrd="0" presId="urn:microsoft.com/office/officeart/2005/8/layout/cycle1"/>
    <dgm:cxn modelId="{2A811464-4529-44D1-86E1-C4DB2D1BF94F}" type="presParOf" srcId="{64F81B76-ECA2-431F-A6C3-985501B71EFA}" destId="{B871D2D6-8086-4D42-BBB4-226CA7E8EB33}" srcOrd="0" destOrd="0" presId="urn:microsoft.com/office/officeart/2005/8/layout/cycle1"/>
    <dgm:cxn modelId="{FC6A2C5E-F9A8-4222-A4BA-412797AB9DBF}" type="presParOf" srcId="{64F81B76-ECA2-431F-A6C3-985501B71EFA}" destId="{6D5C6671-62AB-4218-A98A-28024958E1B4}" srcOrd="1" destOrd="0" presId="urn:microsoft.com/office/officeart/2005/8/layout/cycle1"/>
    <dgm:cxn modelId="{43E2D897-9F76-4EA1-BDE1-5EC2723EE41C}" type="presParOf" srcId="{64F81B76-ECA2-431F-A6C3-985501B71EFA}" destId="{FBF5BF39-49FB-4F27-AF3E-AE8A3A029C8E}" srcOrd="2" destOrd="0" presId="urn:microsoft.com/office/officeart/2005/8/layout/cycle1"/>
    <dgm:cxn modelId="{C3422BB2-FB66-4A6E-9ABD-2C86BFAAECBC}" type="presParOf" srcId="{64F81B76-ECA2-431F-A6C3-985501B71EFA}" destId="{330324AD-4975-47CC-AEB2-D2AFDCE03908}" srcOrd="3" destOrd="0" presId="urn:microsoft.com/office/officeart/2005/8/layout/cycle1"/>
    <dgm:cxn modelId="{3339D5E9-A90B-4B92-B780-DCB245DBD85F}" type="presParOf" srcId="{64F81B76-ECA2-431F-A6C3-985501B71EFA}" destId="{9548213F-E0B9-4A97-81C4-982BE3D6C916}" srcOrd="4" destOrd="0" presId="urn:microsoft.com/office/officeart/2005/8/layout/cycle1"/>
    <dgm:cxn modelId="{F8FEF1DD-E697-456B-BAEF-ACFD2DCB177B}" type="presParOf" srcId="{64F81B76-ECA2-431F-A6C3-985501B71EFA}" destId="{EB1E32AA-CA0F-488B-80DA-D73497FA9EA7}" srcOrd="5" destOrd="0" presId="urn:microsoft.com/office/officeart/2005/8/layout/cycle1"/>
    <dgm:cxn modelId="{C8B8B635-DCA7-44B4-A2F3-14888D732D2C}" type="presParOf" srcId="{64F81B76-ECA2-431F-A6C3-985501B71EFA}" destId="{CB0A6C8D-9662-46DB-A17B-A85C6E8723F6}" srcOrd="6" destOrd="0" presId="urn:microsoft.com/office/officeart/2005/8/layout/cycle1"/>
    <dgm:cxn modelId="{C630E170-E802-4BE9-915B-BCA7C72F3499}" type="presParOf" srcId="{64F81B76-ECA2-431F-A6C3-985501B71EFA}" destId="{663BCC28-6C24-4049-A541-732AD13D41E1}" srcOrd="7" destOrd="0" presId="urn:microsoft.com/office/officeart/2005/8/layout/cycle1"/>
    <dgm:cxn modelId="{3CE0BD63-1BD1-4B99-B2E4-5941B96C422F}" type="presParOf" srcId="{64F81B76-ECA2-431F-A6C3-985501B71EFA}" destId="{4E48CE18-6DBB-4717-8737-17728EE70167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4B7C3D-B173-4F2C-9FEE-EB4400F3A7D2}">
      <dsp:nvSpPr>
        <dsp:cNvPr id="0" name=""/>
        <dsp:cNvSpPr/>
      </dsp:nvSpPr>
      <dsp:spPr>
        <a:xfrm>
          <a:off x="0" y="0"/>
          <a:ext cx="707562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9C6956-34B3-4B45-96E0-76B5288FD56B}">
      <dsp:nvSpPr>
        <dsp:cNvPr id="0" name=""/>
        <dsp:cNvSpPr/>
      </dsp:nvSpPr>
      <dsp:spPr>
        <a:xfrm>
          <a:off x="0" y="0"/>
          <a:ext cx="1415124" cy="4785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En prevención</a:t>
          </a:r>
          <a:endParaRPr lang="es-ES" sz="16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0"/>
        <a:ext cx="1415124" cy="4785879"/>
      </dsp:txXfrm>
    </dsp:sp>
    <dsp:sp modelId="{7B162066-6A62-4F6B-AFA3-A0C8149F9AAE}">
      <dsp:nvSpPr>
        <dsp:cNvPr id="0" name=""/>
        <dsp:cNvSpPr/>
      </dsp:nvSpPr>
      <dsp:spPr>
        <a:xfrm>
          <a:off x="1521258" y="109598"/>
          <a:ext cx="5554364" cy="1753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600" kern="1200" dirty="0">
              <a:latin typeface="Verdana" panose="020B0604030504040204" pitchFamily="34" charset="0"/>
              <a:ea typeface="Verdana" panose="020B0604030504040204" pitchFamily="34" charset="0"/>
            </a:rPr>
            <a:t>En coordinación con otras entidades competentes, la SPAE adelanta las acciones para identificar y prevenir las fuentes del riesgo, su magnitud, inminencia y las capacidades de las autoridades locales con el fin de activar una respuesta integral, coordinada y eficaz en el marco de la Ley 1448 de 2011. </a:t>
          </a:r>
          <a:endParaRPr lang="es-ES" sz="16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521258" y="109598"/>
        <a:ext cx="5554364" cy="1753094"/>
      </dsp:txXfrm>
    </dsp:sp>
    <dsp:sp modelId="{78929621-3066-40AB-8C6A-869BBC6CBEEF}">
      <dsp:nvSpPr>
        <dsp:cNvPr id="0" name=""/>
        <dsp:cNvSpPr/>
      </dsp:nvSpPr>
      <dsp:spPr>
        <a:xfrm>
          <a:off x="1415124" y="1862692"/>
          <a:ext cx="566049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37119-86BB-4EA9-B27A-F76B024873E8}">
      <dsp:nvSpPr>
        <dsp:cNvPr id="0" name=""/>
        <dsp:cNvSpPr/>
      </dsp:nvSpPr>
      <dsp:spPr>
        <a:xfrm>
          <a:off x="1521258" y="1972291"/>
          <a:ext cx="5554364" cy="1441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600" kern="1200" dirty="0">
              <a:latin typeface="Verdana" panose="020B0604030504040204" pitchFamily="34" charset="0"/>
              <a:ea typeface="Verdana" panose="020B0604030504040204" pitchFamily="34" charset="0"/>
            </a:rPr>
            <a:t>Diseña la metodología de elaboración de planes de contingencia para atender las emergencias producidas en el marco del conflicto armado interno y, además, asesora y acompaña a las autoridades territoriales en su adopción e implementación. </a:t>
          </a:r>
        </a:p>
      </dsp:txBody>
      <dsp:txXfrm>
        <a:off x="1521258" y="1972291"/>
        <a:ext cx="5554364" cy="1441461"/>
      </dsp:txXfrm>
    </dsp:sp>
    <dsp:sp modelId="{2DFD4A90-5688-4303-B0B5-08DEB3BF0B3F}">
      <dsp:nvSpPr>
        <dsp:cNvPr id="0" name=""/>
        <dsp:cNvSpPr/>
      </dsp:nvSpPr>
      <dsp:spPr>
        <a:xfrm>
          <a:off x="1415124" y="3413752"/>
          <a:ext cx="566049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EE64AD-CB6A-4BE4-B544-D660B172A349}">
      <dsp:nvSpPr>
        <dsp:cNvPr id="0" name=""/>
        <dsp:cNvSpPr/>
      </dsp:nvSpPr>
      <dsp:spPr>
        <a:xfrm>
          <a:off x="1521258" y="3523351"/>
          <a:ext cx="5554364" cy="1150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ES" sz="1600" kern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Participa en las instancias de coordinación interinstitucional orientadas a la prevención de violaciones a los derechos humanos e infracciones al derecho internacional humanitario.</a:t>
          </a:r>
          <a:endParaRPr lang="es-ES" sz="16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521258" y="3523351"/>
        <a:ext cx="5554364" cy="1150499"/>
      </dsp:txXfrm>
    </dsp:sp>
    <dsp:sp modelId="{A41FD597-66FE-4895-8FEB-3792C12DA5D5}">
      <dsp:nvSpPr>
        <dsp:cNvPr id="0" name=""/>
        <dsp:cNvSpPr/>
      </dsp:nvSpPr>
      <dsp:spPr>
        <a:xfrm>
          <a:off x="1415124" y="4673850"/>
          <a:ext cx="566049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B4F8E3-4DF1-4533-B6E7-67317521C293}">
      <dsp:nvSpPr>
        <dsp:cNvPr id="0" name=""/>
        <dsp:cNvSpPr/>
      </dsp:nvSpPr>
      <dsp:spPr>
        <a:xfrm>
          <a:off x="0" y="0"/>
          <a:ext cx="683019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CF11E6-15DE-40BA-9B12-129E88FD8A3C}">
      <dsp:nvSpPr>
        <dsp:cNvPr id="0" name=""/>
        <dsp:cNvSpPr/>
      </dsp:nvSpPr>
      <dsp:spPr>
        <a:xfrm>
          <a:off x="0" y="0"/>
          <a:ext cx="1366038" cy="1822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kern="1200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En atención</a:t>
          </a:r>
          <a:endParaRPr lang="es-ES" sz="16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0"/>
        <a:ext cx="1366038" cy="1822344"/>
      </dsp:txXfrm>
    </dsp:sp>
    <dsp:sp modelId="{010DDC8E-5E6A-4C14-8B01-D463066E465F}">
      <dsp:nvSpPr>
        <dsp:cNvPr id="0" name=""/>
        <dsp:cNvSpPr/>
      </dsp:nvSpPr>
      <dsp:spPr>
        <a:xfrm>
          <a:off x="1468491" y="82752"/>
          <a:ext cx="5361701" cy="16550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Verdana" panose="020B0604030504040204" pitchFamily="34" charset="0"/>
              <a:ea typeface="Verdana" panose="020B0604030504040204" pitchFamily="34" charset="0"/>
            </a:rPr>
            <a:t>Con las entidades competentes, implementa las acciones para brindar la atención oportuna e integral y realiza seguimiento a las emergencias humanitarias, desplazamientos masivos y atentados terroristas en el marco de la Ley 1448 de 2011.</a:t>
          </a:r>
        </a:p>
      </dsp:txBody>
      <dsp:txXfrm>
        <a:off x="1468491" y="82752"/>
        <a:ext cx="5361701" cy="1655058"/>
      </dsp:txXfrm>
    </dsp:sp>
    <dsp:sp modelId="{7622E0D1-4D55-435A-8804-DDE5606E6ECB}">
      <dsp:nvSpPr>
        <dsp:cNvPr id="0" name=""/>
        <dsp:cNvSpPr/>
      </dsp:nvSpPr>
      <dsp:spPr>
        <a:xfrm>
          <a:off x="1366038" y="1822344"/>
          <a:ext cx="546415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C8623A-99ED-45DC-8C10-F1A5767407AC}">
      <dsp:nvSpPr>
        <dsp:cNvPr id="0" name=""/>
        <dsp:cNvSpPr/>
      </dsp:nvSpPr>
      <dsp:spPr>
        <a:xfrm>
          <a:off x="0" y="0"/>
          <a:ext cx="6830192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2AACE5-B16B-45B4-A419-911D36BCCCA6}">
      <dsp:nvSpPr>
        <dsp:cNvPr id="0" name=""/>
        <dsp:cNvSpPr/>
      </dsp:nvSpPr>
      <dsp:spPr>
        <a:xfrm>
          <a:off x="0" y="0"/>
          <a:ext cx="1366038" cy="1719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kern="1200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En asistencia</a:t>
          </a:r>
          <a:endParaRPr lang="es-ES" sz="16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0" y="0"/>
        <a:ext cx="1366038" cy="1719751"/>
      </dsp:txXfrm>
    </dsp:sp>
    <dsp:sp modelId="{5B37A0D5-9680-49AF-BAD0-E8E81EB67FDD}">
      <dsp:nvSpPr>
        <dsp:cNvPr id="0" name=""/>
        <dsp:cNvSpPr/>
      </dsp:nvSpPr>
      <dsp:spPr>
        <a:xfrm>
          <a:off x="1468491" y="71460"/>
          <a:ext cx="5361700" cy="157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Verdana" panose="020B0604030504040204" pitchFamily="34" charset="0"/>
              <a:ea typeface="Verdana" panose="020B0604030504040204" pitchFamily="34" charset="0"/>
            </a:rPr>
            <a:t>Brinda Ayuda Humanitaria tanto en los términos establecidos en los artículos 47 y 63 de la Ley 1448 de 2011, como en las normas reglamentarias en coordinación con las demás autoridades competentes (Artículo 19, Decreto 4802 de 2011).</a:t>
          </a:r>
        </a:p>
      </dsp:txBody>
      <dsp:txXfrm>
        <a:off x="1468491" y="71460"/>
        <a:ext cx="5361700" cy="1575200"/>
      </dsp:txXfrm>
    </dsp:sp>
    <dsp:sp modelId="{1C26CABD-05BB-4E50-A66D-1050B0632AAD}">
      <dsp:nvSpPr>
        <dsp:cNvPr id="0" name=""/>
        <dsp:cNvSpPr/>
      </dsp:nvSpPr>
      <dsp:spPr>
        <a:xfrm>
          <a:off x="1366038" y="1646660"/>
          <a:ext cx="546415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5C6671-62AB-4218-A98A-28024958E1B4}">
      <dsp:nvSpPr>
        <dsp:cNvPr id="0" name=""/>
        <dsp:cNvSpPr/>
      </dsp:nvSpPr>
      <dsp:spPr>
        <a:xfrm>
          <a:off x="5216624" y="403603"/>
          <a:ext cx="1693764" cy="2055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1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URGENTE/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1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PROTECCIÓN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Desactiva las amenazas </a:t>
          </a:r>
          <a:r>
            <a:rPr lang="es-CO" sz="1400" u="sng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y mitiga los efectos de las violaciones a los DD. HH. o infracciones al DIH.</a:t>
          </a:r>
          <a:endParaRPr lang="es-ES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216624" y="403603"/>
        <a:ext cx="1693764" cy="2055763"/>
      </dsp:txXfrm>
    </dsp:sp>
    <dsp:sp modelId="{FBF5BF39-49FB-4F27-AF3E-AE8A3A029C8E}">
      <dsp:nvSpPr>
        <dsp:cNvPr id="0" name=""/>
        <dsp:cNvSpPr/>
      </dsp:nvSpPr>
      <dsp:spPr>
        <a:xfrm>
          <a:off x="1904043" y="1183"/>
          <a:ext cx="4861166" cy="4861166"/>
        </a:xfrm>
        <a:prstGeom prst="circularArrow">
          <a:avLst>
            <a:gd name="adj1" fmla="val 8246"/>
            <a:gd name="adj2" fmla="val 575946"/>
            <a:gd name="adj3" fmla="val 2450774"/>
            <a:gd name="adj4" fmla="val 47531"/>
            <a:gd name="adj5" fmla="val 9621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48213F-E0B9-4A97-81C4-982BE3D6C916}">
      <dsp:nvSpPr>
        <dsp:cNvPr id="0" name=""/>
        <dsp:cNvSpPr/>
      </dsp:nvSpPr>
      <dsp:spPr>
        <a:xfrm>
          <a:off x="3063414" y="3399681"/>
          <a:ext cx="2542486" cy="2055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1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GARANTÍAS DE NO REPETICIÓN 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Evita la repetición de las violaciones a los DD. HH. o infracciones al DIH (judicial y cultura de DD. HH.). </a:t>
          </a:r>
          <a:endParaRPr lang="es-ES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063414" y="3399681"/>
        <a:ext cx="2542486" cy="2055763"/>
      </dsp:txXfrm>
    </dsp:sp>
    <dsp:sp modelId="{EB1E32AA-CA0F-488B-80DA-D73497FA9EA7}">
      <dsp:nvSpPr>
        <dsp:cNvPr id="0" name=""/>
        <dsp:cNvSpPr/>
      </dsp:nvSpPr>
      <dsp:spPr>
        <a:xfrm>
          <a:off x="1904104" y="1183"/>
          <a:ext cx="4861166" cy="4861166"/>
        </a:xfrm>
        <a:prstGeom prst="circularArrow">
          <a:avLst>
            <a:gd name="adj1" fmla="val 8246"/>
            <a:gd name="adj2" fmla="val 575946"/>
            <a:gd name="adj3" fmla="val 10176523"/>
            <a:gd name="adj4" fmla="val 7773279"/>
            <a:gd name="adj5" fmla="val 9621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3BCC28-6C24-4049-A541-732AD13D41E1}">
      <dsp:nvSpPr>
        <dsp:cNvPr id="0" name=""/>
        <dsp:cNvSpPr/>
      </dsp:nvSpPr>
      <dsp:spPr>
        <a:xfrm>
          <a:off x="1679018" y="403603"/>
          <a:ext cx="1853579" cy="2055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14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TEMPRANA</a:t>
          </a:r>
          <a:endParaRPr lang="es-ES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Identifica </a:t>
          </a: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causas de las violaciones a los DD. HH.  y/o las infracciones al DIH y adopta medidas para impedir que se activen.</a:t>
          </a:r>
          <a:endParaRPr lang="es-ES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679018" y="403603"/>
        <a:ext cx="1853579" cy="2055763"/>
      </dsp:txXfrm>
    </dsp:sp>
    <dsp:sp modelId="{4E48CE18-6DBB-4717-8737-17728EE70167}">
      <dsp:nvSpPr>
        <dsp:cNvPr id="0" name=""/>
        <dsp:cNvSpPr/>
      </dsp:nvSpPr>
      <dsp:spPr>
        <a:xfrm>
          <a:off x="1904074" y="-946"/>
          <a:ext cx="4861166" cy="4861166"/>
        </a:xfrm>
        <a:prstGeom prst="circularArrow">
          <a:avLst>
            <a:gd name="adj1" fmla="val 8246"/>
            <a:gd name="adj2" fmla="val 575946"/>
            <a:gd name="adj3" fmla="val 17197181"/>
            <a:gd name="adj4" fmla="val 14778658"/>
            <a:gd name="adj5" fmla="val 9621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3E507-86FA-4012-90B4-7A481B25CA80}" type="datetimeFigureOut">
              <a:rPr lang="es-ES" smtClean="0"/>
              <a:t>14/09/2022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229C3-D9D0-41B9-92D0-BF438635D3B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72532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arcador de imagen de diapositiva 1">
            <a:extLst>
              <a:ext uri="{FF2B5EF4-FFF2-40B4-BE49-F238E27FC236}">
                <a16:creationId xmlns:a16="http://schemas.microsoft.com/office/drawing/2014/main" id="{84746A16-C244-4E03-98AF-A5E99D4DA4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Marcador de notas 2">
            <a:extLst>
              <a:ext uri="{FF2B5EF4-FFF2-40B4-BE49-F238E27FC236}">
                <a16:creationId xmlns:a16="http://schemas.microsoft.com/office/drawing/2014/main" id="{8E303EAC-63A1-47AE-AFFF-EFD7B68EAF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CO" dirty="0"/>
          </a:p>
        </p:txBody>
      </p:sp>
      <p:sp>
        <p:nvSpPr>
          <p:cNvPr id="15364" name="Marcador de número de diapositiva 3">
            <a:extLst>
              <a:ext uri="{FF2B5EF4-FFF2-40B4-BE49-F238E27FC236}">
                <a16:creationId xmlns:a16="http://schemas.microsoft.com/office/drawing/2014/main" id="{03702F10-E0AB-40F7-9282-0F095AEC1C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fld id="{06D0A930-BDE3-429F-B897-11937272FD86}" type="slidenum">
              <a:rPr lang="es-CO" altLang="es-CO">
                <a:solidFill>
                  <a:srgbClr val="000000"/>
                </a:solidFill>
              </a:rPr>
              <a:pPr eaLnBrk="0" hangingPunct="0"/>
              <a:t>2</a:t>
            </a:fld>
            <a:endParaRPr lang="es-CO" altLang="es-CO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Marcador de imagen de diapositiva 1">
            <a:extLst>
              <a:ext uri="{FF2B5EF4-FFF2-40B4-BE49-F238E27FC236}">
                <a16:creationId xmlns:a16="http://schemas.microsoft.com/office/drawing/2014/main" id="{035A84D9-7DD2-47B0-815F-4818327739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Marcador de notas 2">
            <a:extLst>
              <a:ext uri="{FF2B5EF4-FFF2-40B4-BE49-F238E27FC236}">
                <a16:creationId xmlns:a16="http://schemas.microsoft.com/office/drawing/2014/main" id="{503C21B1-0F85-4CAC-8EC7-5218DAC3C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O" altLang="es-CO" dirty="0"/>
          </a:p>
        </p:txBody>
      </p:sp>
      <p:sp>
        <p:nvSpPr>
          <p:cNvPr id="9220" name="Marcador de número de diapositiva 3">
            <a:extLst>
              <a:ext uri="{FF2B5EF4-FFF2-40B4-BE49-F238E27FC236}">
                <a16:creationId xmlns:a16="http://schemas.microsoft.com/office/drawing/2014/main" id="{21B5E590-5847-459A-A490-94030E2C8D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8C7A2688-EE26-426A-AD2B-6FE58BFD6E8D}" type="slidenum">
              <a:rPr lang="es-CO" altLang="es-CO"/>
              <a:pPr/>
              <a:t>3</a:t>
            </a:fld>
            <a:endParaRPr lang="es-CO" altLang="es-CO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arcador de imagen de diapositiva 1">
            <a:extLst>
              <a:ext uri="{FF2B5EF4-FFF2-40B4-BE49-F238E27FC236}">
                <a16:creationId xmlns:a16="http://schemas.microsoft.com/office/drawing/2014/main" id="{84746A16-C244-4E03-98AF-A5E99D4DA4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Marcador de notas 2">
            <a:extLst>
              <a:ext uri="{FF2B5EF4-FFF2-40B4-BE49-F238E27FC236}">
                <a16:creationId xmlns:a16="http://schemas.microsoft.com/office/drawing/2014/main" id="{8E303EAC-63A1-47AE-AFFF-EFD7B68EAF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CO" dirty="0"/>
          </a:p>
        </p:txBody>
      </p:sp>
      <p:sp>
        <p:nvSpPr>
          <p:cNvPr id="15364" name="Marcador de número de diapositiva 3">
            <a:extLst>
              <a:ext uri="{FF2B5EF4-FFF2-40B4-BE49-F238E27FC236}">
                <a16:creationId xmlns:a16="http://schemas.microsoft.com/office/drawing/2014/main" id="{03702F10-E0AB-40F7-9282-0F095AEC1C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fld id="{06D0A930-BDE3-429F-B897-11937272FD86}" type="slidenum">
              <a:rPr lang="es-CO" altLang="es-CO">
                <a:solidFill>
                  <a:srgbClr val="000000"/>
                </a:solidFill>
              </a:rPr>
              <a:pPr eaLnBrk="0" hangingPunct="0"/>
              <a:t>4</a:t>
            </a:fld>
            <a:endParaRPr lang="es-CO" altLang="es-CO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720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arcador de imagen de diapositiva 1">
            <a:extLst>
              <a:ext uri="{FF2B5EF4-FFF2-40B4-BE49-F238E27FC236}">
                <a16:creationId xmlns:a16="http://schemas.microsoft.com/office/drawing/2014/main" id="{84746A16-C244-4E03-98AF-A5E99D4DA4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Marcador de notas 2">
            <a:extLst>
              <a:ext uri="{FF2B5EF4-FFF2-40B4-BE49-F238E27FC236}">
                <a16:creationId xmlns:a16="http://schemas.microsoft.com/office/drawing/2014/main" id="{8E303EAC-63A1-47AE-AFFF-EFD7B68EAF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CO" dirty="0"/>
          </a:p>
        </p:txBody>
      </p:sp>
      <p:sp>
        <p:nvSpPr>
          <p:cNvPr id="15364" name="Marcador de número de diapositiva 3">
            <a:extLst>
              <a:ext uri="{FF2B5EF4-FFF2-40B4-BE49-F238E27FC236}">
                <a16:creationId xmlns:a16="http://schemas.microsoft.com/office/drawing/2014/main" id="{03702F10-E0AB-40F7-9282-0F095AEC1C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fld id="{06D0A930-BDE3-429F-B897-11937272FD86}" type="slidenum">
              <a:rPr lang="es-CO" altLang="es-CO">
                <a:solidFill>
                  <a:srgbClr val="000000"/>
                </a:solidFill>
              </a:rPr>
              <a:pPr eaLnBrk="0" hangingPunct="0"/>
              <a:t>10</a:t>
            </a:fld>
            <a:endParaRPr lang="es-CO" altLang="es-CO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270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0C5558-A50D-4E1E-C21E-4AA2CB5D3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51F0E-A6D3-BF47-A59D-0B181812DA5D}" type="datetimeFigureOut">
              <a:rPr lang="es-ES" altLang="es-US"/>
              <a:pPr>
                <a:defRPr/>
              </a:pPr>
              <a:t>14/09/2022</a:t>
            </a:fld>
            <a:endParaRPr lang="es-ES" altLang="es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3FD7D8-2313-333F-01D1-C7A37C89A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F90389-7078-F9E2-F043-D6F9C9AC5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3674D-CB08-3D4F-9B9E-8D1488429AC8}" type="slidenum">
              <a:rPr lang="es-ES" altLang="es-US"/>
              <a:pPr>
                <a:defRPr/>
              </a:pPr>
              <a:t>‹Nº›</a:t>
            </a:fld>
            <a:endParaRPr lang="es-ES" altLang="es-US" dirty="0"/>
          </a:p>
        </p:txBody>
      </p:sp>
    </p:spTree>
    <p:extLst>
      <p:ext uri="{BB962C8B-B14F-4D97-AF65-F5344CB8AC3E}">
        <p14:creationId xmlns:p14="http://schemas.microsoft.com/office/powerpoint/2010/main" val="42941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D81842-59DE-EFD7-A534-E01768C88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C5213-0215-BA4F-8F40-12E4CBB48F60}" type="datetimeFigureOut">
              <a:rPr lang="es-ES" altLang="es-US"/>
              <a:pPr>
                <a:defRPr/>
              </a:pPr>
              <a:t>14/09/2022</a:t>
            </a:fld>
            <a:endParaRPr lang="es-ES" altLang="es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4EED0-5594-7661-60CD-496E55B8A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B209B8-A9A2-EB8C-6DE4-15A8484F5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85DB5-8EC3-084C-82D6-6865AA3B433E}" type="slidenum">
              <a:rPr lang="es-ES" altLang="es-US"/>
              <a:pPr>
                <a:defRPr/>
              </a:pPr>
              <a:t>‹Nº›</a:t>
            </a:fld>
            <a:endParaRPr lang="es-ES" altLang="es-US" dirty="0"/>
          </a:p>
        </p:txBody>
      </p:sp>
    </p:spTree>
    <p:extLst>
      <p:ext uri="{BB962C8B-B14F-4D97-AF65-F5344CB8AC3E}">
        <p14:creationId xmlns:p14="http://schemas.microsoft.com/office/powerpoint/2010/main" val="420060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9629E1-194E-FFEC-D153-30F22A9A1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734F7-DC40-7A41-93DE-F368DFED554D}" type="datetimeFigureOut">
              <a:rPr lang="es-ES" altLang="es-US"/>
              <a:pPr>
                <a:defRPr/>
              </a:pPr>
              <a:t>14/09/2022</a:t>
            </a:fld>
            <a:endParaRPr lang="es-ES" altLang="es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81D72E-8DEA-5BD7-EA51-D9367F0A7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6DB378-4E65-00AE-8F59-2E81311AD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7C7DF-C616-DD46-B44D-B5AA7458472F}" type="slidenum">
              <a:rPr lang="es-ES" altLang="es-US"/>
              <a:pPr>
                <a:defRPr/>
              </a:pPr>
              <a:t>‹Nº›</a:t>
            </a:fld>
            <a:endParaRPr lang="es-ES" altLang="es-US" dirty="0"/>
          </a:p>
        </p:txBody>
      </p:sp>
    </p:spTree>
    <p:extLst>
      <p:ext uri="{BB962C8B-B14F-4D97-AF65-F5344CB8AC3E}">
        <p14:creationId xmlns:p14="http://schemas.microsoft.com/office/powerpoint/2010/main" val="3254977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E43B4B-7D4B-6B20-A0A7-6D3A342F7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DEA28-3D68-E945-9710-5ADDA4E01796}" type="datetimeFigureOut">
              <a:rPr lang="es-ES" altLang="es-US"/>
              <a:pPr>
                <a:defRPr/>
              </a:pPr>
              <a:t>14/09/2022</a:t>
            </a:fld>
            <a:endParaRPr lang="es-ES" altLang="es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1FBC98-E194-D238-0788-73549B4BE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F2DDE9-1DA1-0749-1CC6-9F0746A89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1C34E-A9FD-9B47-8DB5-A567D79FD86B}" type="slidenum">
              <a:rPr lang="es-ES" altLang="es-US"/>
              <a:pPr>
                <a:defRPr/>
              </a:pPr>
              <a:t>‹Nº›</a:t>
            </a:fld>
            <a:endParaRPr lang="es-ES" altLang="es-US" dirty="0"/>
          </a:p>
        </p:txBody>
      </p:sp>
    </p:spTree>
    <p:extLst>
      <p:ext uri="{BB962C8B-B14F-4D97-AF65-F5344CB8AC3E}">
        <p14:creationId xmlns:p14="http://schemas.microsoft.com/office/powerpoint/2010/main" val="180757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88663F-6CED-5B4F-C6D6-CD2CFCF8A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E3AA5-51C7-CE4E-8497-EEEA346216B0}" type="datetimeFigureOut">
              <a:rPr lang="es-ES" altLang="es-US"/>
              <a:pPr>
                <a:defRPr/>
              </a:pPr>
              <a:t>14/09/2022</a:t>
            </a:fld>
            <a:endParaRPr lang="es-ES" altLang="es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860CBC-BD25-95AE-8C7B-C9B79D34B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1521AE-079B-0E6B-46BD-6AF375B29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C49C-AB39-0847-9DD1-92BC41CBC583}" type="slidenum">
              <a:rPr lang="es-ES" altLang="es-US"/>
              <a:pPr>
                <a:defRPr/>
              </a:pPr>
              <a:t>‹Nº›</a:t>
            </a:fld>
            <a:endParaRPr lang="es-ES" altLang="es-US" dirty="0"/>
          </a:p>
        </p:txBody>
      </p:sp>
    </p:spTree>
    <p:extLst>
      <p:ext uri="{BB962C8B-B14F-4D97-AF65-F5344CB8AC3E}">
        <p14:creationId xmlns:p14="http://schemas.microsoft.com/office/powerpoint/2010/main" val="1969181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BD5C7F7B-7F88-E54C-6C12-863F95D4F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A8451-2DBF-9148-813D-D0844B3DEA73}" type="datetimeFigureOut">
              <a:rPr lang="es-ES" altLang="es-US"/>
              <a:pPr>
                <a:defRPr/>
              </a:pPr>
              <a:t>14/09/2022</a:t>
            </a:fld>
            <a:endParaRPr lang="es-ES" altLang="es-US" dirty="0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BD462F43-672F-A583-F546-A8C86654D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F10CC089-DE9C-4185-63C1-0F2748CB6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A4163-8B1D-3F43-886D-DD8D422DFD7B}" type="slidenum">
              <a:rPr lang="es-ES" altLang="es-US"/>
              <a:pPr>
                <a:defRPr/>
              </a:pPr>
              <a:t>‹Nº›</a:t>
            </a:fld>
            <a:endParaRPr lang="es-ES" altLang="es-US" dirty="0"/>
          </a:p>
        </p:txBody>
      </p:sp>
    </p:spTree>
    <p:extLst>
      <p:ext uri="{BB962C8B-B14F-4D97-AF65-F5344CB8AC3E}">
        <p14:creationId xmlns:p14="http://schemas.microsoft.com/office/powerpoint/2010/main" val="139900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3">
            <a:extLst>
              <a:ext uri="{FF2B5EF4-FFF2-40B4-BE49-F238E27FC236}">
                <a16:creationId xmlns:a16="http://schemas.microsoft.com/office/drawing/2014/main" id="{F5119819-A3B3-F7FD-4BE8-5E360DDF7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81F4D-FCE1-664F-B3B7-25B104573612}" type="datetimeFigureOut">
              <a:rPr lang="es-ES" altLang="es-US"/>
              <a:pPr>
                <a:defRPr/>
              </a:pPr>
              <a:t>14/09/2022</a:t>
            </a:fld>
            <a:endParaRPr lang="es-ES" altLang="es-US" dirty="0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4949EDCA-86E1-2345-E99D-9810F0ABB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3D380F90-26A4-E3AB-FA3E-95B7C572F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72FE-3D56-5047-866D-C8D746743BE2}" type="slidenum">
              <a:rPr lang="es-ES" altLang="es-US"/>
              <a:pPr>
                <a:defRPr/>
              </a:pPr>
              <a:t>‹Nº›</a:t>
            </a:fld>
            <a:endParaRPr lang="es-ES" altLang="es-US" dirty="0"/>
          </a:p>
        </p:txBody>
      </p:sp>
    </p:spTree>
    <p:extLst>
      <p:ext uri="{BB962C8B-B14F-4D97-AF65-F5344CB8AC3E}">
        <p14:creationId xmlns:p14="http://schemas.microsoft.com/office/powerpoint/2010/main" val="3241089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3">
            <a:extLst>
              <a:ext uri="{FF2B5EF4-FFF2-40B4-BE49-F238E27FC236}">
                <a16:creationId xmlns:a16="http://schemas.microsoft.com/office/drawing/2014/main" id="{1A6A1EC0-EFD7-B484-D049-F33A73E5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987C-577B-B940-B9B3-7C4A227F73EB}" type="datetimeFigureOut">
              <a:rPr lang="es-ES" altLang="es-US"/>
              <a:pPr>
                <a:defRPr/>
              </a:pPr>
              <a:t>14/09/2022</a:t>
            </a:fld>
            <a:endParaRPr lang="es-ES" altLang="es-US" dirty="0"/>
          </a:p>
        </p:txBody>
      </p:sp>
      <p:sp>
        <p:nvSpPr>
          <p:cNvPr id="4" name="Marcador de pie de página 4">
            <a:extLst>
              <a:ext uri="{FF2B5EF4-FFF2-40B4-BE49-F238E27FC236}">
                <a16:creationId xmlns:a16="http://schemas.microsoft.com/office/drawing/2014/main" id="{20EDE2F0-0779-50DC-2B31-2EEB37C7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id="{ED394478-B15F-7B08-D355-09D3BBF7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A40D1-B258-4840-A5DE-04159C908960}" type="slidenum">
              <a:rPr lang="es-ES" altLang="es-US"/>
              <a:pPr>
                <a:defRPr/>
              </a:pPr>
              <a:t>‹Nº›</a:t>
            </a:fld>
            <a:endParaRPr lang="es-ES" altLang="es-US" dirty="0"/>
          </a:p>
        </p:txBody>
      </p:sp>
    </p:spTree>
    <p:extLst>
      <p:ext uri="{BB962C8B-B14F-4D97-AF65-F5344CB8AC3E}">
        <p14:creationId xmlns:p14="http://schemas.microsoft.com/office/powerpoint/2010/main" val="212448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>
            <a:extLst>
              <a:ext uri="{FF2B5EF4-FFF2-40B4-BE49-F238E27FC236}">
                <a16:creationId xmlns:a16="http://schemas.microsoft.com/office/drawing/2014/main" id="{5DADD3D3-D83D-D1BB-A0C2-8127D6305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A6B1F-CD63-6E48-B450-4A78D77C3914}" type="datetimeFigureOut">
              <a:rPr lang="es-ES" altLang="es-US"/>
              <a:pPr>
                <a:defRPr/>
              </a:pPr>
              <a:t>14/09/2022</a:t>
            </a:fld>
            <a:endParaRPr lang="es-ES" altLang="es-US" dirty="0"/>
          </a:p>
        </p:txBody>
      </p:sp>
      <p:sp>
        <p:nvSpPr>
          <p:cNvPr id="3" name="Marcador de pie de página 4">
            <a:extLst>
              <a:ext uri="{FF2B5EF4-FFF2-40B4-BE49-F238E27FC236}">
                <a16:creationId xmlns:a16="http://schemas.microsoft.com/office/drawing/2014/main" id="{537FE34C-9FDC-E35E-6572-B727A53C3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FF56388F-8552-329A-947C-9F351399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4E844-EB1B-C548-B323-D8D1F85926F8}" type="slidenum">
              <a:rPr lang="es-ES" altLang="es-US"/>
              <a:pPr>
                <a:defRPr/>
              </a:pPr>
              <a:t>‹Nº›</a:t>
            </a:fld>
            <a:endParaRPr lang="es-ES" altLang="es-US" dirty="0"/>
          </a:p>
        </p:txBody>
      </p:sp>
    </p:spTree>
    <p:extLst>
      <p:ext uri="{BB962C8B-B14F-4D97-AF65-F5344CB8AC3E}">
        <p14:creationId xmlns:p14="http://schemas.microsoft.com/office/powerpoint/2010/main" val="334902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8B245944-2012-DC60-2A6A-3860B3EDC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53592-709A-1E48-9AE2-C4B717B6040B}" type="datetimeFigureOut">
              <a:rPr lang="es-ES" altLang="es-US"/>
              <a:pPr>
                <a:defRPr/>
              </a:pPr>
              <a:t>14/09/2022</a:t>
            </a:fld>
            <a:endParaRPr lang="es-ES" altLang="es-US" dirty="0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CFDD21CF-24C9-2265-8813-D58EA116F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316567D2-4D0F-161E-0602-1F08A5663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EA08F-6EF1-6742-834A-B959D3B3759F}" type="slidenum">
              <a:rPr lang="es-ES" altLang="es-US"/>
              <a:pPr>
                <a:defRPr/>
              </a:pPr>
              <a:t>‹Nº›</a:t>
            </a:fld>
            <a:endParaRPr lang="es-ES" altLang="es-US" dirty="0"/>
          </a:p>
        </p:txBody>
      </p:sp>
    </p:spTree>
    <p:extLst>
      <p:ext uri="{BB962C8B-B14F-4D97-AF65-F5344CB8AC3E}">
        <p14:creationId xmlns:p14="http://schemas.microsoft.com/office/powerpoint/2010/main" val="9015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7D198816-72D9-9A66-BEEF-A0BFC146A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5DB83-AD80-7549-BED6-BF00DE5836BD}" type="datetimeFigureOut">
              <a:rPr lang="es-ES" altLang="es-US"/>
              <a:pPr>
                <a:defRPr/>
              </a:pPr>
              <a:t>14/09/2022</a:t>
            </a:fld>
            <a:endParaRPr lang="es-ES" altLang="es-US" dirty="0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BAB8855C-8F11-1507-6093-469486725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B9C476D9-7446-4B4F-8A9A-FB27F9CF6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C1ED7-A863-084C-9D29-0392517C9B1C}" type="slidenum">
              <a:rPr lang="es-ES" altLang="es-US"/>
              <a:pPr>
                <a:defRPr/>
              </a:pPr>
              <a:t>‹Nº›</a:t>
            </a:fld>
            <a:endParaRPr lang="es-ES" altLang="es-US" dirty="0"/>
          </a:p>
        </p:txBody>
      </p:sp>
    </p:spTree>
    <p:extLst>
      <p:ext uri="{BB962C8B-B14F-4D97-AF65-F5344CB8AC3E}">
        <p14:creationId xmlns:p14="http://schemas.microsoft.com/office/powerpoint/2010/main" val="167321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>
            <a:extLst>
              <a:ext uri="{FF2B5EF4-FFF2-40B4-BE49-F238E27FC236}">
                <a16:creationId xmlns:a16="http://schemas.microsoft.com/office/drawing/2014/main" id="{17F20C45-9FE1-265A-135C-BED81EECEC6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US"/>
              <a:t>Clic para editar título</a:t>
            </a:r>
            <a:endParaRPr lang="es-ES" altLang="es-US"/>
          </a:p>
        </p:txBody>
      </p:sp>
      <p:sp>
        <p:nvSpPr>
          <p:cNvPr id="1027" name="Marcador de texto 2">
            <a:extLst>
              <a:ext uri="{FF2B5EF4-FFF2-40B4-BE49-F238E27FC236}">
                <a16:creationId xmlns:a16="http://schemas.microsoft.com/office/drawing/2014/main" id="{E5053266-318D-27B5-1DB9-B3CFFE43CD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US"/>
              <a:t>Haga clic para modificar el estilo de texto del patrón</a:t>
            </a:r>
          </a:p>
          <a:p>
            <a:pPr lvl="1"/>
            <a:r>
              <a:rPr lang="es-ES_tradnl" altLang="es-US"/>
              <a:t>Segundo nivel</a:t>
            </a:r>
          </a:p>
          <a:p>
            <a:pPr lvl="2"/>
            <a:r>
              <a:rPr lang="es-ES_tradnl" altLang="es-US"/>
              <a:t>Tercer nivel</a:t>
            </a:r>
          </a:p>
          <a:p>
            <a:pPr lvl="3"/>
            <a:r>
              <a:rPr lang="es-ES_tradnl" altLang="es-US"/>
              <a:t>Cuarto nivel</a:t>
            </a:r>
          </a:p>
          <a:p>
            <a:pPr lvl="4"/>
            <a:r>
              <a:rPr lang="es-ES_tradnl" altLang="es-US"/>
              <a:t>Quinto nivel</a:t>
            </a:r>
            <a:endParaRPr lang="es-ES" alt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C68CE4-C1F6-C30F-6FFB-52D00ED400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76FEA0E-655C-7947-A4F9-CE48C6B0A0B3}" type="datetimeFigureOut">
              <a:rPr lang="es-ES" altLang="es-US"/>
              <a:pPr>
                <a:defRPr/>
              </a:pPr>
              <a:t>14/09/2022</a:t>
            </a:fld>
            <a:endParaRPr lang="es-ES" altLang="es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2D32F0-1DDA-15EA-8C6F-0A94403F9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79B720-374E-C517-01EE-226400733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D0558B6-5DAA-E646-86A6-CA1AD6733F93}" type="slidenum">
              <a:rPr lang="es-ES" altLang="es-US"/>
              <a:pPr>
                <a:defRPr/>
              </a:pPr>
              <a:t>‹Nº›</a:t>
            </a:fld>
            <a:endParaRPr lang="es-ES" altLang="es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unidadvictimas.gov.co/es/NODE/46477" TargetMode="External"/><Relationship Id="rId5" Type="http://schemas.openxmlformats.org/officeDocument/2006/relationships/hyperlink" Target="https://www.unidadvictimas.gov.co/es/NODE/15578" TargetMode="External"/><Relationship Id="rId4" Type="http://schemas.openxmlformats.org/officeDocument/2006/relationships/hyperlink" Target="https://www.unidadvictimas.gov.co/es/NODE/38467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unidadvictimas.gov.co/es/NODE/37912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unidadvictimas.gov.co/es/NODE/20395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unidadvictimas.gov.co/es/NODE/15607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unidadvictimas.gov.co/es/NODE/39524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unidadvictimas.gov.co/es/NODE/39533" TargetMode="External"/><Relationship Id="rId5" Type="http://schemas.openxmlformats.org/officeDocument/2006/relationships/hyperlink" Target="https://www.unidadvictimas.gov.co/es/NODE/15618" TargetMode="External"/><Relationship Id="rId4" Type="http://schemas.openxmlformats.org/officeDocument/2006/relationships/hyperlink" Target="https://www.unidadvictimas.gov.co/es/NODE/46478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unidadvictimas.gov.co/es/NODE/37895" TargetMode="External"/><Relationship Id="rId4" Type="http://schemas.openxmlformats.org/officeDocument/2006/relationships/hyperlink" Target="https://www.unidadvictimas.gov.co/es/NODE/15607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unidadvictimas.gov.co/es/resolucion-00097-de-25-enero-de-2022/72587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unidadvictimas.gov.co/es/NODE/20435" TargetMode="External"/><Relationship Id="rId5" Type="http://schemas.openxmlformats.org/officeDocument/2006/relationships/hyperlink" Target="https://www.unidadvictimas.gov.co/es/NODE/15595" TargetMode="External"/><Relationship Id="rId4" Type="http://schemas.openxmlformats.org/officeDocument/2006/relationships/hyperlink" Target="https://www.unidadvictimas.gov.co/es/NODE/38287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image" Target="../media/image2.jp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image" Target="../media/image1.png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2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8/10/relationships/comments" Target="../comments/modernComment_F9C_0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g"/><Relationship Id="rId5" Type="http://schemas.openxmlformats.org/officeDocument/2006/relationships/image" Target="../media/image7.png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4.xml"/><Relationship Id="rId11" Type="http://schemas.openxmlformats.org/officeDocument/2006/relationships/image" Target="../media/image1.png"/><Relationship Id="rId5" Type="http://schemas.openxmlformats.org/officeDocument/2006/relationships/diagramQuickStyle" Target="../diagrams/quickStyle4.xml"/><Relationship Id="rId10" Type="http://schemas.openxmlformats.org/officeDocument/2006/relationships/image" Target="../media/image2.jpg"/><Relationship Id="rId4" Type="http://schemas.openxmlformats.org/officeDocument/2006/relationships/diagramLayout" Target="../diagrams/layout4.xml"/><Relationship Id="rId9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CuadroTexto 13">
            <a:extLst>
              <a:ext uri="{FF2B5EF4-FFF2-40B4-BE49-F238E27FC236}">
                <a16:creationId xmlns:a16="http://schemas.microsoft.com/office/drawing/2014/main" id="{9375BE61-62DC-1225-16FD-AE865AEE6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313" y="3040760"/>
            <a:ext cx="58943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O" altLang="es-US" sz="2800" b="1" dirty="0">
                <a:solidFill>
                  <a:srgbClr val="33404E"/>
                </a:solidFill>
                <a:latin typeface="+mj-lt"/>
              </a:rPr>
              <a:t>SUBDIRECCIÓN DE PREVENCIÓN Y ATENCIÓN DE EMERGENCIAS (SPAE)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AC5E741-5B02-BBA4-466B-D852D2C8CA60}"/>
              </a:ext>
            </a:extLst>
          </p:cNvPr>
          <p:cNvSpPr/>
          <p:nvPr/>
        </p:nvSpPr>
        <p:spPr>
          <a:xfrm>
            <a:off x="6819014" y="0"/>
            <a:ext cx="2324986" cy="6858000"/>
          </a:xfrm>
          <a:prstGeom prst="rect">
            <a:avLst/>
          </a:prstGeom>
          <a:solidFill>
            <a:srgbClr val="E5EC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13318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BB072E46-7341-6099-C3EC-8B402015D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870" y="6034857"/>
            <a:ext cx="1961559" cy="66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EC6B7187-50BD-6FCF-CBFF-3636B5C87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679" y="234512"/>
            <a:ext cx="2679700" cy="45199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BEE6F7A-9A71-2B33-992F-55463BA215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812553"/>
            <a:ext cx="9144000" cy="5962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Google Shape;84098;p14" descr="Icontec_negativo_Mesa de trabajo 1.png">
            <a:extLst>
              <a:ext uri="{FF2B5EF4-FFF2-40B4-BE49-F238E27FC236}">
                <a16:creationId xmlns:a16="http://schemas.microsoft.com/office/drawing/2014/main" id="{6A0312FE-7954-4DDF-ABED-692AF68BBDE0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161" y="4986339"/>
            <a:ext cx="644128" cy="354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2CC090A8-2CCC-3888-9D2A-90FB5EE8B386}"/>
              </a:ext>
            </a:extLst>
          </p:cNvPr>
          <p:cNvSpPr/>
          <p:nvPr/>
        </p:nvSpPr>
        <p:spPr>
          <a:xfrm>
            <a:off x="983848" y="1664666"/>
            <a:ext cx="721102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defRPr/>
            </a:pP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</a:rPr>
              <a:t>Son las medidas de asistencia y atención definidas para garantizar el derecho al mínimo vital de las personas afectadas por hechos victimizantes recientes. Procuran atender las necesidades de alimentación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, aseo personal, manejo de abastecimientos, utensilios de cocina, atención médica y psicológica de emergencia, transporte de emergencia y alojamiento transitorio en condiciones dignas, así como de vestuario y abrigo, cuando se refiere a comunidades étnicas. </a:t>
            </a:r>
          </a:p>
          <a:p>
            <a:pPr algn="just">
              <a:spcBef>
                <a:spcPct val="0"/>
              </a:spcBef>
              <a:defRPr/>
            </a:pPr>
            <a:endParaRPr lang="es-E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La Atención Humanitaria se entrega a víctimas de desplazamiento forzado. </a:t>
            </a: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La Ayuda Humanitaria se entrega a víctimas de otros hechos victimizantes. </a:t>
            </a:r>
            <a:endParaRPr lang="es-CO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</a:rPr>
              <a:t>La responsabilidad directa es de las alcaldías municipales y, subsidiariamente, de las gobernaciones, para todos los componentes. La Unidad actúa frente a los componentes de alimentación y alojamiento temporal. 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3C86A2C-659B-A28F-4F03-7C4C440058AD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3" name="Imagen 2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496B276F-A754-8742-4F11-E2C8ECA5C5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  <p:pic>
        <p:nvPicPr>
          <p:cNvPr id="4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D2870E5C-289A-D69F-DD41-DF5E0BB15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3992E34-2D3A-48F6-0E9D-565EDF2E92AC}"/>
              </a:ext>
            </a:extLst>
          </p:cNvPr>
          <p:cNvSpPr txBox="1"/>
          <p:nvPr/>
        </p:nvSpPr>
        <p:spPr>
          <a:xfrm>
            <a:off x="662063" y="542802"/>
            <a:ext cx="7819873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O" sz="1600" b="1" dirty="0">
                <a:solidFill>
                  <a:srgbClr val="33404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ATENCIÓN Y AYUDA HUMANITARIA INMEDIATA</a:t>
            </a:r>
          </a:p>
          <a:p>
            <a:pPr algn="ctr">
              <a:spcBef>
                <a:spcPct val="0"/>
              </a:spcBef>
              <a:defRPr/>
            </a:pPr>
            <a:r>
              <a:rPr lang="es-CO" sz="1600" b="1" dirty="0">
                <a:solidFill>
                  <a:srgbClr val="33404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(LEY 1448 DE 2011, ARTS. 47 Y 63. DL 4633, ART. 73 Y 93  DL 4635, ARTS. 65 Y 68)</a:t>
            </a:r>
          </a:p>
        </p:txBody>
      </p:sp>
    </p:spTree>
    <p:extLst>
      <p:ext uri="{BB962C8B-B14F-4D97-AF65-F5344CB8AC3E}">
        <p14:creationId xmlns:p14="http://schemas.microsoft.com/office/powerpoint/2010/main" val="2639396445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60110612-4CB2-2EDC-F4BC-B985CCCA48D5}"/>
              </a:ext>
            </a:extLst>
          </p:cNvPr>
          <p:cNvGrpSpPr/>
          <p:nvPr/>
        </p:nvGrpSpPr>
        <p:grpSpPr>
          <a:xfrm>
            <a:off x="409476" y="1249175"/>
            <a:ext cx="8325048" cy="4695940"/>
            <a:chOff x="1418449" y="1240266"/>
            <a:chExt cx="8717952" cy="5116469"/>
          </a:xfrm>
        </p:grpSpPr>
        <p:cxnSp>
          <p:nvCxnSpPr>
            <p:cNvPr id="12" name="Conector recto de flecha 11">
              <a:extLst>
                <a:ext uri="{FF2B5EF4-FFF2-40B4-BE49-F238E27FC236}">
                  <a16:creationId xmlns:a16="http://schemas.microsoft.com/office/drawing/2014/main" id="{967C1D3B-CE9C-A548-2BDB-1F2484EA3AB6}"/>
                </a:ext>
              </a:extLst>
            </p:cNvPr>
            <p:cNvCxnSpPr>
              <a:stCxn id="32" idx="1"/>
              <a:endCxn id="25" idx="3"/>
            </p:cNvCxnSpPr>
            <p:nvPr/>
          </p:nvCxnSpPr>
          <p:spPr>
            <a:xfrm>
              <a:off x="8693102" y="1626856"/>
              <a:ext cx="19003" cy="36446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de flecha 12">
              <a:extLst>
                <a:ext uri="{FF2B5EF4-FFF2-40B4-BE49-F238E27FC236}">
                  <a16:creationId xmlns:a16="http://schemas.microsoft.com/office/drawing/2014/main" id="{BB5C8339-D586-1DB8-2DB5-567DD1A96A20}"/>
                </a:ext>
              </a:extLst>
            </p:cNvPr>
            <p:cNvCxnSpPr>
              <a:cxnSpLocks/>
              <a:stCxn id="31" idx="1"/>
              <a:endCxn id="24" idx="3"/>
            </p:cNvCxnSpPr>
            <p:nvPr/>
          </p:nvCxnSpPr>
          <p:spPr>
            <a:xfrm>
              <a:off x="5652145" y="1645572"/>
              <a:ext cx="2277" cy="362365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de flecha 13">
              <a:extLst>
                <a:ext uri="{FF2B5EF4-FFF2-40B4-BE49-F238E27FC236}">
                  <a16:creationId xmlns:a16="http://schemas.microsoft.com/office/drawing/2014/main" id="{747F4958-405B-61C8-0272-5912963F2FAF}"/>
                </a:ext>
              </a:extLst>
            </p:cNvPr>
            <p:cNvCxnSpPr>
              <a:cxnSpLocks/>
              <a:stCxn id="34" idx="2"/>
              <a:endCxn id="32" idx="0"/>
            </p:cNvCxnSpPr>
            <p:nvPr/>
          </p:nvCxnSpPr>
          <p:spPr>
            <a:xfrm>
              <a:off x="4054485" y="1430362"/>
              <a:ext cx="3195319" cy="46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de flecha 14">
              <a:extLst>
                <a:ext uri="{FF2B5EF4-FFF2-40B4-BE49-F238E27FC236}">
                  <a16:creationId xmlns:a16="http://schemas.microsoft.com/office/drawing/2014/main" id="{C34901FF-28DE-4EDD-4A30-808377A5CD7B}"/>
                </a:ext>
              </a:extLst>
            </p:cNvPr>
            <p:cNvCxnSpPr>
              <a:cxnSpLocks/>
              <a:stCxn id="23" idx="2"/>
              <a:endCxn id="25" idx="0"/>
            </p:cNvCxnSpPr>
            <p:nvPr/>
          </p:nvCxnSpPr>
          <p:spPr>
            <a:xfrm>
              <a:off x="3583855" y="5805274"/>
              <a:ext cx="3703954" cy="8835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id="{178DF1EF-1C05-FF96-A235-CF7E643401F7}"/>
                </a:ext>
              </a:extLst>
            </p:cNvPr>
            <p:cNvCxnSpPr>
              <a:cxnSpLocks/>
              <a:stCxn id="22" idx="2"/>
              <a:endCxn id="30" idx="0"/>
            </p:cNvCxnSpPr>
            <p:nvPr/>
          </p:nvCxnSpPr>
          <p:spPr>
            <a:xfrm>
              <a:off x="3583854" y="4626745"/>
              <a:ext cx="3672546" cy="4230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7" name="Conector recto de flecha 16">
              <a:extLst>
                <a:ext uri="{FF2B5EF4-FFF2-40B4-BE49-F238E27FC236}">
                  <a16:creationId xmlns:a16="http://schemas.microsoft.com/office/drawing/2014/main" id="{7201B792-66A8-EE78-B994-A89A5CACFFD6}"/>
                </a:ext>
              </a:extLst>
            </p:cNvPr>
            <p:cNvCxnSpPr>
              <a:cxnSpLocks/>
              <a:stCxn id="20" idx="2"/>
              <a:endCxn id="26" idx="0"/>
            </p:cNvCxnSpPr>
            <p:nvPr/>
          </p:nvCxnSpPr>
          <p:spPr>
            <a:xfrm>
              <a:off x="3583855" y="3467807"/>
              <a:ext cx="3672546" cy="12557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8" name="Conector recto de flecha 17">
              <a:extLst>
                <a:ext uri="{FF2B5EF4-FFF2-40B4-BE49-F238E27FC236}">
                  <a16:creationId xmlns:a16="http://schemas.microsoft.com/office/drawing/2014/main" id="{6E9D7E9C-DE4A-FE8F-9CD6-D15E5FAC9337}"/>
                </a:ext>
              </a:extLst>
            </p:cNvPr>
            <p:cNvCxnSpPr>
              <a:cxnSpLocks/>
              <a:stCxn id="19" idx="2"/>
              <a:endCxn id="28" idx="0"/>
            </p:cNvCxnSpPr>
            <p:nvPr/>
          </p:nvCxnSpPr>
          <p:spPr>
            <a:xfrm flipV="1">
              <a:off x="3599558" y="2287858"/>
              <a:ext cx="3645696" cy="16028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9" name="Rectángulo redondeado 42">
              <a:hlinkClick r:id="" action="ppaction://noaction"/>
              <a:extLst>
                <a:ext uri="{FF2B5EF4-FFF2-40B4-BE49-F238E27FC236}">
                  <a16:creationId xmlns:a16="http://schemas.microsoft.com/office/drawing/2014/main" id="{DD0CF8B2-8C7C-7A95-51A9-B878AFFF12FF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2337374" y="1583886"/>
              <a:ext cx="1084368" cy="14400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Recolección y sistematización de información   </a:t>
              </a:r>
              <a:endParaRPr lang="es-E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0" name="Rectángulo redondeado 45">
              <a:extLst>
                <a:ext uri="{FF2B5EF4-FFF2-40B4-BE49-F238E27FC236}">
                  <a16:creationId xmlns:a16="http://schemas.microsoft.com/office/drawing/2014/main" id="{D904A7E2-61ED-CFC8-8338-FF0C4D3A85A1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2322126" y="2747807"/>
              <a:ext cx="1083457" cy="14400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Alistamiento </a:t>
              </a:r>
              <a:endParaRPr lang="es-E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1" name="Rectángulo redondeado 46">
              <a:extLst>
                <a:ext uri="{FF2B5EF4-FFF2-40B4-BE49-F238E27FC236}">
                  <a16:creationId xmlns:a16="http://schemas.microsoft.com/office/drawing/2014/main" id="{0613A3F8-3C03-5E05-2896-7AB2B06D4DE3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5109866" y="2029536"/>
              <a:ext cx="1080000" cy="28800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Asistencia técnica para</a:t>
              </a:r>
            </a:p>
            <a:p>
              <a:pPr algn="ctr" eaLnBrk="1" hangingPunct="1"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actualización de PC e implementación de mecanismos de apoyo subsidiario.</a:t>
              </a:r>
            </a:p>
          </p:txBody>
        </p:sp>
        <p:sp>
          <p:nvSpPr>
            <p:cNvPr id="22" name="Rectángulo redondeado 48">
              <a:extLst>
                <a:ext uri="{FF2B5EF4-FFF2-40B4-BE49-F238E27FC236}">
                  <a16:creationId xmlns:a16="http://schemas.microsoft.com/office/drawing/2014/main" id="{578D2B7A-6E68-8B78-EACF-315060BB6B03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2335667" y="3906745"/>
              <a:ext cx="1056373" cy="1440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Coordinación </a:t>
              </a:r>
              <a:endParaRPr lang="es-E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3" name="Rectángulo redondeado 51">
              <a:extLst>
                <a:ext uri="{FF2B5EF4-FFF2-40B4-BE49-F238E27FC236}">
                  <a16:creationId xmlns:a16="http://schemas.microsoft.com/office/drawing/2014/main" id="{73F59404-C151-C5DA-4AF9-290D9C5103DB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2338959" y="5096422"/>
              <a:ext cx="1072088" cy="141770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Mecanismos de atención</a:t>
              </a:r>
              <a:endParaRPr lang="es-E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4" name="Rectángulo redondeado 52">
              <a:extLst>
                <a:ext uri="{FF2B5EF4-FFF2-40B4-BE49-F238E27FC236}">
                  <a16:creationId xmlns:a16="http://schemas.microsoft.com/office/drawing/2014/main" id="{7F740659-EF2C-0050-67B5-DE68613E29E4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5118377" y="4365274"/>
              <a:ext cx="1072089" cy="2880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Entrega de AH en prevención urgente (subsidiariedad).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Apoyo a proyectos ISC/Agro (concurrencia).</a:t>
              </a:r>
              <a:endParaRPr lang="es-E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5" name="Rectángulo redondeado 53">
              <a:extLst>
                <a:ext uri="{FF2B5EF4-FFF2-40B4-BE49-F238E27FC236}">
                  <a16:creationId xmlns:a16="http://schemas.microsoft.com/office/drawing/2014/main" id="{25CA588F-E066-072E-2884-55FFDC442282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8169479" y="4389813"/>
              <a:ext cx="1085252" cy="284859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eaLnBrk="1" hangingPunct="1"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Entrega de AHI en subsidiariedad</a:t>
              </a:r>
            </a:p>
            <a:p>
              <a:pPr eaLnBrk="1" hangingPunct="1"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es-CO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Especie por evento (masivo).</a:t>
              </a:r>
            </a:p>
            <a:p>
              <a:pPr marL="285750" indent="-285750">
                <a:buFont typeface="Arial" panose="020B0604020202020204" pitchFamily="34" charset="0"/>
                <a:buChar char="•"/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Especie periódico (individual).</a:t>
              </a:r>
            </a:p>
            <a:p>
              <a:pPr marL="285750" indent="-285750">
                <a:buFont typeface="Arial" panose="020B0604020202020204" pitchFamily="34" charset="0"/>
                <a:buChar char="•"/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Dinero (individual y masivo).</a:t>
              </a:r>
              <a:endParaRPr lang="es-E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6" name="Rectángulo redondeado 46">
              <a:extLst>
                <a:ext uri="{FF2B5EF4-FFF2-40B4-BE49-F238E27FC236}">
                  <a16:creationId xmlns:a16="http://schemas.microsoft.com/office/drawing/2014/main" id="{A86557D7-95F1-D666-9612-BF49A0914E1F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8151203" y="2042636"/>
              <a:ext cx="1085850" cy="2875455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Socialización e inicio de estrategia de corresponsabilidad (formalización para entrega de apoyo subsidiario). </a:t>
              </a:r>
            </a:p>
          </p:txBody>
        </p:sp>
        <p:sp>
          <p:nvSpPr>
            <p:cNvPr id="27" name="Rectángulo redondeado 46">
              <a:hlinkClick r:id="" action="ppaction://noaction"/>
              <a:extLst>
                <a:ext uri="{FF2B5EF4-FFF2-40B4-BE49-F238E27FC236}">
                  <a16:creationId xmlns:a16="http://schemas.microsoft.com/office/drawing/2014/main" id="{34D5A674-DECA-B954-C226-89E3BBBE776E}"/>
                </a:ext>
              </a:extLst>
            </p:cNvPr>
            <p:cNvSpPr/>
            <p:nvPr/>
          </p:nvSpPr>
          <p:spPr bwMode="auto">
            <a:xfrm rot="16200000">
              <a:off x="5109866" y="861709"/>
              <a:ext cx="1080000" cy="28800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Identificación de riesgo humanitario.</a:t>
              </a:r>
            </a:p>
            <a:p>
              <a:pPr algn="ctr" eaLnBrk="1" hangingPunct="1"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Focalización de oferta. </a:t>
              </a:r>
            </a:p>
            <a:p>
              <a:pPr algn="ctr" eaLnBrk="1" hangingPunct="1"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MMHH de verificación.  </a:t>
              </a:r>
            </a:p>
          </p:txBody>
        </p:sp>
        <p:sp>
          <p:nvSpPr>
            <p:cNvPr id="28" name="Rectángulo redondeado 46">
              <a:extLst>
                <a:ext uri="{FF2B5EF4-FFF2-40B4-BE49-F238E27FC236}">
                  <a16:creationId xmlns:a16="http://schemas.microsoft.com/office/drawing/2014/main" id="{433F249F-3F31-FA72-2C78-59A394A06E38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8130341" y="844558"/>
              <a:ext cx="1116424" cy="2886599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Seguimiento a riesgos identificados y emergencias humanitarias.</a:t>
              </a:r>
            </a:p>
            <a:p>
              <a:pPr algn="ctr"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Focalización de oferta</a:t>
              </a:r>
            </a:p>
            <a:p>
              <a:pPr algn="ctr"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MMHH de seguimiento.  </a:t>
              </a:r>
            </a:p>
          </p:txBody>
        </p:sp>
        <p:sp>
          <p:nvSpPr>
            <p:cNvPr id="29" name="Rectángulo redondeado 46">
              <a:extLst>
                <a:ext uri="{FF2B5EF4-FFF2-40B4-BE49-F238E27FC236}">
                  <a16:creationId xmlns:a16="http://schemas.microsoft.com/office/drawing/2014/main" id="{7D3F8A94-9E9B-7E5A-E636-7E85646D4A3D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5121680" y="3186746"/>
              <a:ext cx="1056372" cy="2880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Participación en instancias nacionales de prevención y protección (CIPRAT, CERREM, GTER, SPPGNR, CIPRUNNA).</a:t>
              </a:r>
            </a:p>
          </p:txBody>
        </p:sp>
        <p:sp>
          <p:nvSpPr>
            <p:cNvPr id="30" name="Rectángulo redondeado 46">
              <a:extLst>
                <a:ext uri="{FF2B5EF4-FFF2-40B4-BE49-F238E27FC236}">
                  <a16:creationId xmlns:a16="http://schemas.microsoft.com/office/drawing/2014/main" id="{567E830A-5774-C132-1B1F-D79F66074C06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8172442" y="3190975"/>
              <a:ext cx="1047915" cy="2880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Seguimiento a estrategia de corresponsabilidad (gobernaciones). </a:t>
              </a:r>
            </a:p>
            <a:p>
              <a:pPr algn="ctr" eaLnBrk="1" hangingPunct="1">
                <a:defRPr/>
              </a:pPr>
              <a:r>
                <a:rPr lang="es-CO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Acompañamiento a la atención de emergencias (CTJT/SPPGNR municipales o departamentales y mesa de contrastes). </a:t>
              </a:r>
            </a:p>
          </p:txBody>
        </p:sp>
        <p:sp>
          <p:nvSpPr>
            <p:cNvPr id="31" name="Rectángulo redondeado 46">
              <a:extLst>
                <a:ext uri="{FF2B5EF4-FFF2-40B4-BE49-F238E27FC236}">
                  <a16:creationId xmlns:a16="http://schemas.microsoft.com/office/drawing/2014/main" id="{55CB80B4-6C64-1B3C-03EE-02F8289A8FB2}"/>
                </a:ext>
              </a:extLst>
            </p:cNvPr>
            <p:cNvSpPr/>
            <p:nvPr/>
          </p:nvSpPr>
          <p:spPr bwMode="auto">
            <a:xfrm rot="16200000">
              <a:off x="5450992" y="6698"/>
              <a:ext cx="402305" cy="287544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050" b="1" dirty="0">
                  <a:latin typeface="Verdana" panose="020B0604030504040204" pitchFamily="34" charset="0"/>
                  <a:ea typeface="Verdana" panose="020B0604030504040204" pitchFamily="34" charset="0"/>
                </a:rPr>
                <a:t>Prevención urgente </a:t>
              </a:r>
              <a:endParaRPr lang="es-ES" altLang="es-ES" sz="105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2" name="Rectángulo redondeado 46">
              <a:extLst>
                <a:ext uri="{FF2B5EF4-FFF2-40B4-BE49-F238E27FC236}">
                  <a16:creationId xmlns:a16="http://schemas.microsoft.com/office/drawing/2014/main" id="{79C7E7BE-7BF4-1C1B-B1B6-E26E47FECABB}"/>
                </a:ext>
              </a:extLst>
            </p:cNvPr>
            <p:cNvSpPr/>
            <p:nvPr/>
          </p:nvSpPr>
          <p:spPr bwMode="auto">
            <a:xfrm rot="16200000">
              <a:off x="8501307" y="-8237"/>
              <a:ext cx="383590" cy="2886596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050" b="1" dirty="0">
                  <a:latin typeface="Verdana" panose="020B0604030504040204" pitchFamily="34" charset="0"/>
                  <a:ea typeface="Verdana" panose="020B0604030504040204" pitchFamily="34" charset="0"/>
                </a:rPr>
                <a:t>Atención Inmediata </a:t>
              </a:r>
              <a:endParaRPr lang="es-ES" altLang="es-ES" sz="105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3" name="Rectángulo redondeado 46">
              <a:extLst>
                <a:ext uri="{FF2B5EF4-FFF2-40B4-BE49-F238E27FC236}">
                  <a16:creationId xmlns:a16="http://schemas.microsoft.com/office/drawing/2014/main" id="{96813219-0806-D4B9-8C48-7C662DEB0C3E}"/>
                </a:ext>
              </a:extLst>
            </p:cNvPr>
            <p:cNvSpPr/>
            <p:nvPr/>
          </p:nvSpPr>
          <p:spPr bwMode="auto">
            <a:xfrm rot="10800000">
              <a:off x="1418449" y="1761698"/>
              <a:ext cx="378379" cy="457961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050" b="1" dirty="0">
                  <a:latin typeface="Verdana" panose="020B0604030504040204" pitchFamily="34" charset="0"/>
                  <a:ea typeface="Verdana" panose="020B0604030504040204" pitchFamily="34" charset="0"/>
                </a:rPr>
                <a:t>LÍNEAS DE TRABAJO </a:t>
              </a:r>
              <a:endParaRPr lang="es-ES" altLang="es-ES" sz="105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4" name="Rectángulo redondeado 46">
              <a:extLst>
                <a:ext uri="{FF2B5EF4-FFF2-40B4-BE49-F238E27FC236}">
                  <a16:creationId xmlns:a16="http://schemas.microsoft.com/office/drawing/2014/main" id="{510FD804-06E3-AE45-D979-59B7087A1FE7}"/>
                </a:ext>
              </a:extLst>
            </p:cNvPr>
            <p:cNvSpPr/>
            <p:nvPr/>
          </p:nvSpPr>
          <p:spPr bwMode="auto">
            <a:xfrm rot="16200000">
              <a:off x="2546371" y="112346"/>
              <a:ext cx="380194" cy="263603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050" b="1" dirty="0">
                  <a:latin typeface="Verdana" panose="020B0604030504040204" pitchFamily="34" charset="0"/>
                  <a:ea typeface="Verdana" panose="020B0604030504040204" pitchFamily="34" charset="0"/>
                </a:rPr>
                <a:t>COMPONENTES DE POLÍTÍCA</a:t>
              </a:r>
              <a:endParaRPr lang="es-ES" altLang="es-ES" sz="105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5" name="Rectángulo redondeado 46">
              <a:extLst>
                <a:ext uri="{FF2B5EF4-FFF2-40B4-BE49-F238E27FC236}">
                  <a16:creationId xmlns:a16="http://schemas.microsoft.com/office/drawing/2014/main" id="{03B0715F-5B6D-E69B-42BC-7D9361A0B7FC}"/>
                </a:ext>
              </a:extLst>
            </p:cNvPr>
            <p:cNvSpPr/>
            <p:nvPr/>
          </p:nvSpPr>
          <p:spPr bwMode="auto">
            <a:xfrm rot="10800000">
              <a:off x="3720612" y="1761698"/>
              <a:ext cx="368200" cy="4588083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050" b="1" dirty="0">
                  <a:latin typeface="Verdana" panose="020B0604030504040204" pitchFamily="34" charset="0"/>
                  <a:ea typeface="Verdana" panose="020B0604030504040204" pitchFamily="34" charset="0"/>
                </a:rPr>
                <a:t>ACCIONES </a:t>
              </a:r>
              <a:endParaRPr lang="es-ES" altLang="es-ES" sz="105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cxnSp>
          <p:nvCxnSpPr>
            <p:cNvPr id="36" name="Conector: angular 35">
              <a:extLst>
                <a:ext uri="{FF2B5EF4-FFF2-40B4-BE49-F238E27FC236}">
                  <a16:creationId xmlns:a16="http://schemas.microsoft.com/office/drawing/2014/main" id="{E7AF8306-0F6C-B1A6-0012-64A7B8171117}"/>
                </a:ext>
              </a:extLst>
            </p:cNvPr>
            <p:cNvCxnSpPr>
              <a:cxnSpLocks/>
              <a:stCxn id="33" idx="1"/>
              <a:endCxn id="19" idx="0"/>
            </p:cNvCxnSpPr>
            <p:nvPr/>
          </p:nvCxnSpPr>
          <p:spPr>
            <a:xfrm flipV="1">
              <a:off x="1796828" y="2303886"/>
              <a:ext cx="362730" cy="1747617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de flecha 36">
              <a:extLst>
                <a:ext uri="{FF2B5EF4-FFF2-40B4-BE49-F238E27FC236}">
                  <a16:creationId xmlns:a16="http://schemas.microsoft.com/office/drawing/2014/main" id="{B14BCC90-2461-EF08-C327-02032C6D353C}"/>
                </a:ext>
              </a:extLst>
            </p:cNvPr>
            <p:cNvCxnSpPr>
              <a:cxnSpLocks/>
              <a:endCxn id="20" idx="0"/>
            </p:cNvCxnSpPr>
            <p:nvPr/>
          </p:nvCxnSpPr>
          <p:spPr>
            <a:xfrm>
              <a:off x="1956769" y="3467807"/>
              <a:ext cx="18708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: angular 37">
              <a:extLst>
                <a:ext uri="{FF2B5EF4-FFF2-40B4-BE49-F238E27FC236}">
                  <a16:creationId xmlns:a16="http://schemas.microsoft.com/office/drawing/2014/main" id="{1E147B59-2254-14DF-85E0-1DEF19C05B4C}"/>
                </a:ext>
              </a:extLst>
            </p:cNvPr>
            <p:cNvCxnSpPr>
              <a:cxnSpLocks/>
              <a:stCxn id="33" idx="1"/>
              <a:endCxn id="23" idx="0"/>
            </p:cNvCxnSpPr>
            <p:nvPr/>
          </p:nvCxnSpPr>
          <p:spPr>
            <a:xfrm>
              <a:off x="1796828" y="4051503"/>
              <a:ext cx="369323" cy="1753771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de flecha 38">
              <a:extLst>
                <a:ext uri="{FF2B5EF4-FFF2-40B4-BE49-F238E27FC236}">
                  <a16:creationId xmlns:a16="http://schemas.microsoft.com/office/drawing/2014/main" id="{24D5D0BE-6402-4860-0985-DF42C081FE8A}"/>
                </a:ext>
              </a:extLst>
            </p:cNvPr>
            <p:cNvCxnSpPr>
              <a:cxnSpLocks/>
              <a:endCxn id="22" idx="0"/>
            </p:cNvCxnSpPr>
            <p:nvPr/>
          </p:nvCxnSpPr>
          <p:spPr>
            <a:xfrm flipV="1">
              <a:off x="1956769" y="4626745"/>
              <a:ext cx="187085" cy="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ángulo 2">
            <a:hlinkClick r:id="rId2" action="ppaction://hlinksldjump"/>
            <a:extLst>
              <a:ext uri="{FF2B5EF4-FFF2-40B4-BE49-F238E27FC236}">
                <a16:creationId xmlns:a16="http://schemas.microsoft.com/office/drawing/2014/main" id="{B8BB6FC9-3F6D-93F2-2776-92E286DAA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496" y="581467"/>
            <a:ext cx="4925008" cy="332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7000"/>
              </a:lnSpc>
              <a:spcBef>
                <a:spcPct val="0"/>
              </a:spcBef>
              <a:spcAft>
                <a:spcPts val="450"/>
              </a:spcAft>
              <a:buFontTx/>
              <a:buNone/>
              <a:defRPr/>
            </a:pPr>
            <a:r>
              <a:rPr lang="es-CO" altLang="es-ES" sz="1600" b="1" dirty="0">
                <a:solidFill>
                  <a:srgbClr val="33404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LÍNEAS DE TRABAJO Y ACCIONES - SPAE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B1BCA18-76A8-77E2-E394-FDE4306D8005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3" name="Imagen 2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BDC57E2B-AD64-5A4E-EA1A-9E7061F38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  <p:pic>
        <p:nvPicPr>
          <p:cNvPr id="4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B10C0E72-CA09-43EF-8AF6-D569DC5376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8789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8E91ADE-390E-1D49-5ED1-2971AA9C8BF6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4" name="Imagen 3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A1C31EAF-6F8D-C0CF-5B84-3CC6034FA6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  <p:pic>
        <p:nvPicPr>
          <p:cNvPr id="5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4858410B-3ED0-F796-5B23-00F5EB170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227723C1-F8BD-EDA9-D7D4-EA969DAFA661}"/>
              </a:ext>
            </a:extLst>
          </p:cNvPr>
          <p:cNvGrpSpPr/>
          <p:nvPr/>
        </p:nvGrpSpPr>
        <p:grpSpPr>
          <a:xfrm>
            <a:off x="547331" y="392662"/>
            <a:ext cx="8069297" cy="5479146"/>
            <a:chOff x="247880" y="520658"/>
            <a:chExt cx="8669660" cy="5479146"/>
          </a:xfrm>
        </p:grpSpPr>
        <p:sp>
          <p:nvSpPr>
            <p:cNvPr id="19" name="Rectángulo redondeado 42">
              <a:hlinkClick r:id="" action="ppaction://noaction"/>
              <a:extLst>
                <a:ext uri="{FF2B5EF4-FFF2-40B4-BE49-F238E27FC236}">
                  <a16:creationId xmlns:a16="http://schemas.microsoft.com/office/drawing/2014/main" id="{DD0CF8B2-8C7C-7A95-51A9-B878AFFF12FF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4155331" y="-2923578"/>
              <a:ext cx="833364" cy="8648242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just">
                <a:defRPr/>
              </a:pPr>
              <a:r>
                <a:rPr lang="es-CO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La SPAE adelanta acciones de producción y sistematización de información para: i) identificar la ocurrencia de hechos victimizantes, situaciones de riesgo de victimización y dinámicas de violencia que los provocan, para advertir a las autoridades nacionales sobre su ocurrencia y para activar la respuesta institucional para su atención y/o mitigación, y ii) focalizar y priorizar la oferta institucional.</a:t>
              </a:r>
              <a:endPara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4" name="Rectángulo redondeado 46">
              <a:extLst>
                <a:ext uri="{FF2B5EF4-FFF2-40B4-BE49-F238E27FC236}">
                  <a16:creationId xmlns:a16="http://schemas.microsoft.com/office/drawing/2014/main" id="{510FD804-06E3-AE45-D979-59B7087A1FE7}"/>
                </a:ext>
              </a:extLst>
            </p:cNvPr>
            <p:cNvSpPr/>
            <p:nvPr/>
          </p:nvSpPr>
          <p:spPr bwMode="auto">
            <a:xfrm rot="16200000">
              <a:off x="1041017" y="1062714"/>
              <a:ext cx="397520" cy="198375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spcBef>
                  <a:spcPct val="0"/>
                </a:spcBef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Componente de política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5" name="Rectángulo redondeado 46">
              <a:extLst>
                <a:ext uri="{FF2B5EF4-FFF2-40B4-BE49-F238E27FC236}">
                  <a16:creationId xmlns:a16="http://schemas.microsoft.com/office/drawing/2014/main" id="{03B0715F-5B6D-E69B-42BC-7D9361A0B7FC}"/>
                </a:ext>
              </a:extLst>
            </p:cNvPr>
            <p:cNvSpPr/>
            <p:nvPr/>
          </p:nvSpPr>
          <p:spPr bwMode="auto">
            <a:xfrm rot="16200000">
              <a:off x="5452850" y="-1189875"/>
              <a:ext cx="397518" cy="648893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Función asociada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1" name="Rectángulo redondeado 46">
              <a:extLst>
                <a:ext uri="{FF2B5EF4-FFF2-40B4-BE49-F238E27FC236}">
                  <a16:creationId xmlns:a16="http://schemas.microsoft.com/office/drawing/2014/main" id="{4DF08D38-B0A8-44B1-AE7B-934423FB485C}"/>
                </a:ext>
              </a:extLst>
            </p:cNvPr>
            <p:cNvSpPr/>
            <p:nvPr/>
          </p:nvSpPr>
          <p:spPr bwMode="auto">
            <a:xfrm rot="16200000">
              <a:off x="4373245" y="-874618"/>
              <a:ext cx="397521" cy="864824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Acciones/productos  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3" name="Rectángulo redondeado 46">
              <a:hlinkClick r:id="" action="ppaction://noaction"/>
              <a:extLst>
                <a:ext uri="{FF2B5EF4-FFF2-40B4-BE49-F238E27FC236}">
                  <a16:creationId xmlns:a16="http://schemas.microsoft.com/office/drawing/2014/main" id="{79D42D82-B16F-4B97-AECA-30655CBB9E48}"/>
                </a:ext>
              </a:extLst>
            </p:cNvPr>
            <p:cNvSpPr/>
            <p:nvPr/>
          </p:nvSpPr>
          <p:spPr bwMode="auto">
            <a:xfrm rot="16200000">
              <a:off x="4359715" y="-3591166"/>
              <a:ext cx="424593" cy="864824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spcBef>
                  <a:spcPct val="0"/>
                </a:spcBef>
              </a:pPr>
              <a:r>
                <a:rPr lang="es-CO" altLang="es-ES" sz="1400" b="1" dirty="0">
                  <a:latin typeface="Verdana" panose="020B0604030504040204" pitchFamily="34" charset="0"/>
                  <a:ea typeface="Verdana" panose="020B0604030504040204" pitchFamily="34" charset="0"/>
                </a:rPr>
                <a:t>Línea de trabajo: recolección y sistematización de información</a:t>
              </a:r>
              <a:endParaRPr lang="es-ES" altLang="es-ES" sz="14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7" name="Rectángulo redondeado 42">
              <a:hlinkClick r:id="" action="ppaction://noaction"/>
              <a:extLst>
                <a:ext uri="{FF2B5EF4-FFF2-40B4-BE49-F238E27FC236}">
                  <a16:creationId xmlns:a16="http://schemas.microsoft.com/office/drawing/2014/main" id="{2383BCE7-D86C-4FFC-BA8E-45160EA82514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782195" y="1755238"/>
              <a:ext cx="915167" cy="198375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defRPr/>
              </a:pPr>
              <a:r>
                <a:rPr lang="es-CO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Prevención urgente </a:t>
              </a:r>
            </a:p>
          </p:txBody>
        </p:sp>
        <p:sp>
          <p:nvSpPr>
            <p:cNvPr id="49" name="Rectángulo redondeado 46">
              <a:hlinkClick r:id="" action="ppaction://noaction"/>
              <a:extLst>
                <a:ext uri="{FF2B5EF4-FFF2-40B4-BE49-F238E27FC236}">
                  <a16:creationId xmlns:a16="http://schemas.microsoft.com/office/drawing/2014/main" id="{CEE58437-A723-4D9C-AFE9-976DE7AD3C58}"/>
                </a:ext>
              </a:extLst>
            </p:cNvPr>
            <p:cNvSpPr/>
            <p:nvPr/>
          </p:nvSpPr>
          <p:spPr bwMode="auto">
            <a:xfrm rot="16200000">
              <a:off x="5194077" y="-497347"/>
              <a:ext cx="915166" cy="648893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lvl="0" algn="just"/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En coordinación con otras entidades competentes, adelanta las acciones con el objeto de identificar y prevenir las fuentes del riesgo, su magnitud, inminencia y las capacidades de las autoridades locales con el fin de activar una respuesta integral, coordinada y eficaz en el marco de la Ley 1448 de 2011. </a:t>
              </a:r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36E534FF-6129-4CF0-9739-3B4DE9EE85BC}"/>
                </a:ext>
              </a:extLst>
            </p:cNvPr>
            <p:cNvSpPr/>
            <p:nvPr/>
          </p:nvSpPr>
          <p:spPr>
            <a:xfrm>
              <a:off x="247880" y="3706869"/>
              <a:ext cx="8648240" cy="22929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algn="just">
                <a:buFont typeface="Wingdings" panose="05000000000000000000" pitchFamily="2" charset="2"/>
                <a:buChar char="ü"/>
              </a:pPr>
              <a:r>
                <a:rPr lang="es-CO" sz="1100" b="1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	Bitácora Diaria de Eventos (BDE): </a:t>
              </a:r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documento que identifica y advierte sobre la ocurrencia o el riesgo de victimización para activar la respuesta humanitaria. </a:t>
              </a:r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4"/>
              </a:endParaRPr>
            </a:p>
            <a:p>
              <a:pPr algn="just"/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buFont typeface="Wingdings" panose="05000000000000000000" pitchFamily="2" charset="2"/>
                <a:buChar char="ü"/>
              </a:pPr>
              <a:endParaRPr lang="es-ES_tradnl" sz="11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buFont typeface="Wingdings" panose="05000000000000000000" pitchFamily="2" charset="2"/>
                <a:buChar char="ü"/>
              </a:pPr>
              <a:r>
                <a:rPr lang="es-ES_tradnl" sz="1100" b="1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Verificación de riesgo: </a:t>
              </a:r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documento de contrastación, ampliación y análisis de información de riesgo de victimización o de ocurrencia de emergencias humanitarias, la cual es reportada en la BDE o allegada a la SPAE para la activación de la respuesta humanitaria. </a:t>
              </a:r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buFont typeface="Wingdings" panose="05000000000000000000" pitchFamily="2" charset="2"/>
                <a:buChar char="ü"/>
              </a:pPr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5"/>
              </a:endParaRPr>
            </a:p>
            <a:p>
              <a:pPr algn="just"/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buFont typeface="Wingdings" panose="05000000000000000000" pitchFamily="2" charset="2"/>
                <a:buChar char="ü"/>
              </a:pPr>
              <a:endParaRPr lang="es-ES_tradnl" sz="11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  <a:p>
              <a:pPr marL="285750" indent="-285750" algn="just">
                <a:buFont typeface="Wingdings" panose="05000000000000000000" pitchFamily="2" charset="2"/>
                <a:buChar char="ü"/>
              </a:pPr>
              <a:r>
                <a:rPr lang="es-ES_tradnl" sz="1100" b="1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Estudios técnicos para la prevención urgente: </a:t>
              </a:r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documentos para la focalización municipal y departamental cuyo fin es la asistencia técnica para actualización de planes de contingencia, proyectos de infraestructura social y comunitaria y proyectos agropecuarios. </a:t>
              </a:r>
              <a:endParaRPr lang="es-ES_tradnl" sz="1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CuadroTexto 1">
              <a:extLst>
                <a:ext uri="{FF2B5EF4-FFF2-40B4-BE49-F238E27FC236}">
                  <a16:creationId xmlns:a16="http://schemas.microsoft.com/office/drawing/2014/main" id="{73E5888A-A976-5F66-DFAC-247FEAC00356}"/>
                </a:ext>
              </a:extLst>
            </p:cNvPr>
            <p:cNvSpPr txBox="1"/>
            <p:nvPr/>
          </p:nvSpPr>
          <p:spPr>
            <a:xfrm>
              <a:off x="550418" y="4142995"/>
              <a:ext cx="836712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just"/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https://www.unidadvictimas.gov.co/es/NODE/38467</a:t>
              </a:r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, </a:t>
              </a:r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https://www.unidadvictimas.gov.co/es/NODE/15578</a:t>
              </a:r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1EC2ABA6-4C0B-7523-241A-42B11A7A4BF1}"/>
                </a:ext>
              </a:extLst>
            </p:cNvPr>
            <p:cNvSpPr txBox="1"/>
            <p:nvPr/>
          </p:nvSpPr>
          <p:spPr>
            <a:xfrm>
              <a:off x="550418" y="5134837"/>
              <a:ext cx="834569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https://www.unidadvictimas.gov.co/es/NODE/15578</a:t>
              </a:r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,  </a:t>
              </a:r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  <a:hlinkClick r:id="rId6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https://www.unidadvictimas.gov.co/es/NODE/4677</a:t>
              </a:r>
              <a:endParaRPr lang="es-E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45917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47A32250-B457-B129-8F82-D7E0C6A52893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4" name="Imagen 3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23786EFB-C35B-CB44-87DC-4C3843227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  <p:pic>
        <p:nvPicPr>
          <p:cNvPr id="5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FED19FCA-DAE8-0E95-E297-2F05F54E3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8ACD4CB6-7239-D3EA-5BD9-B80231768E8E}"/>
              </a:ext>
            </a:extLst>
          </p:cNvPr>
          <p:cNvSpPr txBox="1"/>
          <p:nvPr/>
        </p:nvSpPr>
        <p:spPr>
          <a:xfrm>
            <a:off x="12284242" y="3790989"/>
            <a:ext cx="144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E1886096-799B-7632-44A8-6A570A36603B}"/>
              </a:ext>
            </a:extLst>
          </p:cNvPr>
          <p:cNvGrpSpPr/>
          <p:nvPr/>
        </p:nvGrpSpPr>
        <p:grpSpPr>
          <a:xfrm>
            <a:off x="587768" y="575590"/>
            <a:ext cx="7968463" cy="5466505"/>
            <a:chOff x="247880" y="531001"/>
            <a:chExt cx="8648245" cy="5466505"/>
          </a:xfrm>
        </p:grpSpPr>
        <p:grpSp>
          <p:nvGrpSpPr>
            <p:cNvPr id="7" name="Grupo 6">
              <a:extLst>
                <a:ext uri="{FF2B5EF4-FFF2-40B4-BE49-F238E27FC236}">
                  <a16:creationId xmlns:a16="http://schemas.microsoft.com/office/drawing/2014/main" id="{47429136-6BF2-BB5B-C3A8-3D5D96F70C42}"/>
                </a:ext>
              </a:extLst>
            </p:cNvPr>
            <p:cNvGrpSpPr/>
            <p:nvPr/>
          </p:nvGrpSpPr>
          <p:grpSpPr>
            <a:xfrm>
              <a:off x="247880" y="531001"/>
              <a:ext cx="8648245" cy="5466505"/>
              <a:chOff x="264417" y="359561"/>
              <a:chExt cx="8648245" cy="5466505"/>
            </a:xfrm>
          </p:grpSpPr>
          <p:sp>
            <p:nvSpPr>
              <p:cNvPr id="19" name="Rectángulo redondeado 42">
                <a:hlinkClick r:id="" action="ppaction://noaction"/>
                <a:extLst>
                  <a:ext uri="{FF2B5EF4-FFF2-40B4-BE49-F238E27FC236}">
                    <a16:creationId xmlns:a16="http://schemas.microsoft.com/office/drawing/2014/main" id="{DD0CF8B2-8C7C-7A95-51A9-B878AFFF12F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>
                <a:off x="4149913" y="-3116232"/>
                <a:ext cx="877251" cy="8648242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vert" anchor="ctr"/>
              <a:lstStyle/>
              <a:p>
                <a:pPr algn="just">
                  <a:defRPr/>
                </a:pPr>
                <a:r>
                  <a:rPr lang="es-CO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La SPAE adelanta acciones de producción y sistematización de información para: i) identificar la ocurrencia de hechos victimizantes, situaciones de riesgo de victimización y dinámicas de violencia que los provocan, para advertir a las autoridades nacionales sobre su ocurrencia y para activar la respuesta institucional para su atención y/o mitigación, y ii) focalizar y priorizar la oferta institucional.</a:t>
                </a:r>
              </a:p>
            </p:txBody>
          </p:sp>
          <p:sp>
            <p:nvSpPr>
              <p:cNvPr id="34" name="Rectángulo redondeado 46">
                <a:extLst>
                  <a:ext uri="{FF2B5EF4-FFF2-40B4-BE49-F238E27FC236}">
                    <a16:creationId xmlns:a16="http://schemas.microsoft.com/office/drawing/2014/main" id="{510FD804-06E3-AE45-D979-59B7087A1FE7}"/>
                  </a:ext>
                </a:extLst>
              </p:cNvPr>
              <p:cNvSpPr/>
              <p:nvPr/>
            </p:nvSpPr>
            <p:spPr bwMode="auto">
              <a:xfrm rot="16200000">
                <a:off x="1080495" y="886296"/>
                <a:ext cx="351607" cy="1983757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vert" anchor="ctr"/>
              <a:lstStyle/>
              <a:p>
                <a:pPr algn="ctr">
                  <a:spcBef>
                    <a:spcPct val="0"/>
                  </a:spcBef>
                </a:pPr>
                <a:r>
                  <a:rPr lang="es-CO" altLang="es-ES" sz="11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Componente de política</a:t>
                </a:r>
                <a:endParaRPr lang="es-ES" altLang="es-ES" sz="1100" b="1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35" name="Rectángulo redondeado 46">
                <a:extLst>
                  <a:ext uri="{FF2B5EF4-FFF2-40B4-BE49-F238E27FC236}">
                    <a16:creationId xmlns:a16="http://schemas.microsoft.com/office/drawing/2014/main" id="{03B0715F-5B6D-E69B-42BC-7D9361A0B7FC}"/>
                  </a:ext>
                </a:extLst>
              </p:cNvPr>
              <p:cNvSpPr/>
              <p:nvPr/>
            </p:nvSpPr>
            <p:spPr bwMode="auto">
              <a:xfrm rot="16200000">
                <a:off x="5492379" y="-1382453"/>
                <a:ext cx="351606" cy="6488938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vert" anchor="ctr"/>
              <a:lstStyle/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s-CO" altLang="es-ES" sz="11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Función asociada</a:t>
                </a:r>
                <a:endParaRPr lang="es-ES" altLang="es-ES" sz="1100" b="1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41" name="Rectángulo redondeado 46">
                <a:extLst>
                  <a:ext uri="{FF2B5EF4-FFF2-40B4-BE49-F238E27FC236}">
                    <a16:creationId xmlns:a16="http://schemas.microsoft.com/office/drawing/2014/main" id="{4DF08D38-B0A8-44B1-AE7B-934423FB485C}"/>
                  </a:ext>
                </a:extLst>
              </p:cNvPr>
              <p:cNvSpPr/>
              <p:nvPr/>
            </p:nvSpPr>
            <p:spPr bwMode="auto">
              <a:xfrm rot="16200000">
                <a:off x="4412738" y="-1461538"/>
                <a:ext cx="351606" cy="8648242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vert" anchor="ctr"/>
              <a:lstStyle/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s-CO" altLang="es-ES" sz="11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Acciones/productos  </a:t>
                </a:r>
                <a:endParaRPr lang="es-ES" altLang="es-ES" sz="1100" b="1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43" name="Rectángulo redondeado 46">
                <a:hlinkClick r:id="" action="ppaction://noaction"/>
                <a:extLst>
                  <a:ext uri="{FF2B5EF4-FFF2-40B4-BE49-F238E27FC236}">
                    <a16:creationId xmlns:a16="http://schemas.microsoft.com/office/drawing/2014/main" id="{79D42D82-B16F-4B97-AECA-30655CBB9E48}"/>
                  </a:ext>
                </a:extLst>
              </p:cNvPr>
              <p:cNvSpPr/>
              <p:nvPr/>
            </p:nvSpPr>
            <p:spPr bwMode="auto">
              <a:xfrm rot="16200000">
                <a:off x="4400762" y="-3776784"/>
                <a:ext cx="375551" cy="8648241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vert" anchor="ctr"/>
              <a:lstStyle/>
              <a:p>
                <a:pPr algn="ctr">
                  <a:spcBef>
                    <a:spcPct val="0"/>
                  </a:spcBef>
                </a:pPr>
                <a:r>
                  <a:rPr lang="es-CO" altLang="es-ES" sz="14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Línea de trabajo : recolección y sistematización de información</a:t>
                </a:r>
                <a:endParaRPr lang="es-ES" altLang="es-ES" sz="1400" b="1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47" name="Rectángulo redondeado 42">
                <a:hlinkClick r:id="" action="ppaction://noaction"/>
                <a:extLst>
                  <a:ext uri="{FF2B5EF4-FFF2-40B4-BE49-F238E27FC236}">
                    <a16:creationId xmlns:a16="http://schemas.microsoft.com/office/drawing/2014/main" id="{2383BCE7-D86C-4FFC-BA8E-45160EA8251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>
                <a:off x="1003398" y="1370855"/>
                <a:ext cx="505800" cy="198375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vert" anchor="ctr"/>
              <a:lstStyle/>
              <a:p>
                <a:pPr algn="ctr">
                  <a:defRPr/>
                </a:pPr>
                <a:r>
                  <a:rPr lang="es-CO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Atención inmediata </a:t>
                </a:r>
              </a:p>
            </p:txBody>
          </p:sp>
          <p:sp>
            <p:nvSpPr>
              <p:cNvPr id="49" name="Rectángulo redondeado 46">
                <a:hlinkClick r:id="" action="ppaction://noaction"/>
                <a:extLst>
                  <a:ext uri="{FF2B5EF4-FFF2-40B4-BE49-F238E27FC236}">
                    <a16:creationId xmlns:a16="http://schemas.microsoft.com/office/drawing/2014/main" id="{CEE58437-A723-4D9C-AFE9-976DE7AD3C58}"/>
                  </a:ext>
                </a:extLst>
              </p:cNvPr>
              <p:cNvSpPr/>
              <p:nvPr/>
            </p:nvSpPr>
            <p:spPr bwMode="auto">
              <a:xfrm rot="16200000">
                <a:off x="5416676" y="-880348"/>
                <a:ext cx="503030" cy="648893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vert" anchor="ctr"/>
              <a:lstStyle/>
              <a:p>
                <a:pPr lvl="0" algn="just"/>
                <a:r>
                  <a:rPr lang="es-ES" sz="1100" dirty="0">
                    <a:latin typeface="Verdana" panose="020B0604030504040204" pitchFamily="34" charset="0"/>
                    <a:ea typeface="Verdana" panose="020B0604030504040204" pitchFamily="34" charset="0"/>
                    <a:cs typeface="Times New Roman" panose="02020603050405020304" pitchFamily="18" charset="0"/>
                  </a:rPr>
                  <a:t>Con las entidades competentes, implementar las acciones para brindar la atención oportuna e integral y realizar seguimiento a las emergencias humanitarias, desplazamientos masivos y atentados terroristas en el marco de la Ley 1448 de 2011.</a:t>
                </a:r>
              </a:p>
            </p:txBody>
          </p:sp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8CEBAE26-6FC1-BC34-1242-D494BBA97BDD}"/>
                  </a:ext>
                </a:extLst>
              </p:cNvPr>
              <p:cNvSpPr/>
              <p:nvPr/>
            </p:nvSpPr>
            <p:spPr>
              <a:xfrm>
                <a:off x="264422" y="3194576"/>
                <a:ext cx="8648240" cy="26314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buFont typeface="Wingdings" panose="05000000000000000000" pitchFamily="2" charset="2"/>
                  <a:buChar char="ü"/>
                </a:pPr>
                <a:r>
                  <a:rPr lang="es-CO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Seguimiento a riesgos identificados y atención emergencias humanitarias: </a:t>
                </a:r>
                <a:r>
                  <a:rPr lang="es-CO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informes periódicos y de cierre de la atención de emergencias, en los cuales se documenta la evolución de los riesgos advertidos y los procesos de coordinación para la atención.  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ü"/>
                </a:pPr>
                <a:endParaRPr lang="es-CO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marL="285750" indent="-285750" algn="just">
                  <a:buFont typeface="Wingdings" panose="05000000000000000000" pitchFamily="2" charset="2"/>
                  <a:buChar char="ü"/>
                </a:pPr>
                <a:endParaRPr lang="es-CO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marL="285750" indent="-285750" algn="just">
                  <a:buFont typeface="Wingdings" panose="05000000000000000000" pitchFamily="2" charset="2"/>
                  <a:buChar char="ü"/>
                </a:pPr>
                <a:endParaRPr lang="es-CO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marL="285750" indent="-285750" algn="just">
                  <a:buFont typeface="Wingdings" panose="05000000000000000000" pitchFamily="2" charset="2"/>
                  <a:buChar char="ü"/>
                </a:pPr>
                <a:r>
                  <a:rPr lang="es-CO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Misiones humanitarias de seguimiento: </a:t>
                </a:r>
                <a:r>
                  <a:rPr lang="es-CO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ingreso a zonas con riesgo de victimización para monitorear su evolución y coordinar con las entidades competentes las acciones para brindar la atención oportuna e integral y acompañar a la población víctima.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ü"/>
                </a:pPr>
                <a:endParaRPr lang="es-CO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marL="285750" indent="-285750" algn="just">
                  <a:buFont typeface="Wingdings" panose="05000000000000000000" pitchFamily="2" charset="2"/>
                  <a:buChar char="ü"/>
                </a:pPr>
                <a:endParaRPr lang="es-CO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>
                  <a:defRPr/>
                </a:pPr>
                <a:r>
                  <a:rPr lang="es-CO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ü"/>
                </a:pPr>
                <a:r>
                  <a:rPr lang="es-ES_tradnl" sz="1100" b="1" dirty="0">
                    <a:latin typeface="Verdana" panose="020B0604030504040204" pitchFamily="34" charset="0"/>
                    <a:ea typeface="Verdana" panose="020B0604030504040204" pitchFamily="34" charset="0"/>
                    <a:cs typeface="Times New Roman" panose="02020603050405020304" pitchFamily="18" charset="0"/>
                  </a:rPr>
                  <a:t>Estudios técnicos para la atención inmediata: </a:t>
                </a:r>
                <a:r>
                  <a:rPr lang="es-CO" sz="1100" dirty="0">
                    <a:latin typeface="Verdana" panose="020B0604030504040204" pitchFamily="34" charset="0"/>
                    <a:ea typeface="Verdana" panose="020B0604030504040204" pitchFamily="34" charset="0"/>
                    <a:cs typeface="Times New Roman" panose="02020603050405020304" pitchFamily="18" charset="0"/>
                  </a:rPr>
                  <a:t>documentos para la focalización municipal y departamental cuyo fin es la activación de mecanismos de apoyo subsidiario en ayuda y atención inmediata.</a:t>
                </a:r>
                <a:endParaRPr lang="es-ES_tradnl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690FDB08-7AEC-5086-EA50-D07E534CCB7D}"/>
                </a:ext>
              </a:extLst>
            </p:cNvPr>
            <p:cNvSpPr txBox="1"/>
            <p:nvPr/>
          </p:nvSpPr>
          <p:spPr>
            <a:xfrm>
              <a:off x="523555" y="3912894"/>
              <a:ext cx="39356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https://www.unidadvictimas.gov.co/es/NODE/37912</a:t>
              </a:r>
              <a:endParaRPr lang="es-ES" sz="1100" dirty="0"/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FC85A4EE-CFF3-5DF2-BE76-F58C29A95B69}"/>
                </a:ext>
              </a:extLst>
            </p:cNvPr>
            <p:cNvSpPr txBox="1"/>
            <p:nvPr/>
          </p:nvSpPr>
          <p:spPr>
            <a:xfrm>
              <a:off x="533450" y="4935085"/>
              <a:ext cx="39356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https://www.unidadvictimas.gov.co/es/NODE/37912</a:t>
              </a:r>
              <a:endParaRPr lang="es-E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97863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FE219336-D778-9507-1E45-14F98543A32B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4" name="Imagen 3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C1D6CB00-42AB-894C-A606-74DFB1A9C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  <p:pic>
        <p:nvPicPr>
          <p:cNvPr id="5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C689E800-E640-76BF-F23E-24B8203B2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511F99B4-D369-2816-63E5-372DE772B7BD}"/>
              </a:ext>
            </a:extLst>
          </p:cNvPr>
          <p:cNvGrpSpPr/>
          <p:nvPr/>
        </p:nvGrpSpPr>
        <p:grpSpPr>
          <a:xfrm>
            <a:off x="572946" y="1423708"/>
            <a:ext cx="7998107" cy="4010583"/>
            <a:chOff x="247876" y="324112"/>
            <a:chExt cx="8648248" cy="4010583"/>
          </a:xfrm>
        </p:grpSpPr>
        <p:sp>
          <p:nvSpPr>
            <p:cNvPr id="19" name="Rectángulo redondeado 42">
              <a:hlinkClick r:id="" action="ppaction://noaction"/>
              <a:extLst>
                <a:ext uri="{FF2B5EF4-FFF2-40B4-BE49-F238E27FC236}">
                  <a16:creationId xmlns:a16="http://schemas.microsoft.com/office/drawing/2014/main" id="{DD0CF8B2-8C7C-7A95-51A9-B878AFFF12FF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4134466" y="-3152773"/>
              <a:ext cx="875066" cy="8648242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just">
                <a:defRPr/>
              </a:pPr>
              <a:r>
                <a:rPr lang="es-CO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La SPAE adelanta acciones para fortalecer la capacidad de respuesta humanitaria de las entidades territoriales en la atención de emergencias humanitarias individuales y/o masivas, por desplazamiento forzado y otros hechos. Con estas, se busca que los municipios, como primeros respondientes, y las Gobernaciones de forma subsidiaria, garanticen el derecho al mínimo vital con la entrega de los componentes de Atención Humanitaria Inmediata.</a:t>
              </a:r>
              <a:endPara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4" name="Rectángulo redondeado 46">
              <a:extLst>
                <a:ext uri="{FF2B5EF4-FFF2-40B4-BE49-F238E27FC236}">
                  <a16:creationId xmlns:a16="http://schemas.microsoft.com/office/drawing/2014/main" id="{510FD804-06E3-AE45-D979-59B7087A1FE7}"/>
                </a:ext>
              </a:extLst>
            </p:cNvPr>
            <p:cNvSpPr/>
            <p:nvPr/>
          </p:nvSpPr>
          <p:spPr bwMode="auto">
            <a:xfrm rot="16200000">
              <a:off x="1063956" y="812941"/>
              <a:ext cx="351607" cy="198375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spcBef>
                  <a:spcPct val="0"/>
                </a:spcBef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Componente de política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5" name="Rectángulo redondeado 46">
              <a:extLst>
                <a:ext uri="{FF2B5EF4-FFF2-40B4-BE49-F238E27FC236}">
                  <a16:creationId xmlns:a16="http://schemas.microsoft.com/office/drawing/2014/main" id="{03B0715F-5B6D-E69B-42BC-7D9361A0B7FC}"/>
                </a:ext>
              </a:extLst>
            </p:cNvPr>
            <p:cNvSpPr/>
            <p:nvPr/>
          </p:nvSpPr>
          <p:spPr bwMode="auto">
            <a:xfrm rot="16200000">
              <a:off x="5475852" y="-1439649"/>
              <a:ext cx="351606" cy="648893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Función asociada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1" name="Rectángulo redondeado 46">
              <a:extLst>
                <a:ext uri="{FF2B5EF4-FFF2-40B4-BE49-F238E27FC236}">
                  <a16:creationId xmlns:a16="http://schemas.microsoft.com/office/drawing/2014/main" id="{4DF08D38-B0A8-44B1-AE7B-934423FB485C}"/>
                </a:ext>
              </a:extLst>
            </p:cNvPr>
            <p:cNvSpPr/>
            <p:nvPr/>
          </p:nvSpPr>
          <p:spPr bwMode="auto">
            <a:xfrm rot="16200000">
              <a:off x="4396194" y="-1346827"/>
              <a:ext cx="351606" cy="864824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Acciones/productos  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3" name="Rectángulo redondeado 46">
              <a:hlinkClick r:id="" action="ppaction://noaction"/>
              <a:extLst>
                <a:ext uri="{FF2B5EF4-FFF2-40B4-BE49-F238E27FC236}">
                  <a16:creationId xmlns:a16="http://schemas.microsoft.com/office/drawing/2014/main" id="{79D42D82-B16F-4B97-AECA-30655CBB9E48}"/>
                </a:ext>
              </a:extLst>
            </p:cNvPr>
            <p:cNvSpPr/>
            <p:nvPr/>
          </p:nvSpPr>
          <p:spPr bwMode="auto">
            <a:xfrm rot="16200000">
              <a:off x="4384222" y="-3812233"/>
              <a:ext cx="375551" cy="864824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spcBef>
                  <a:spcPct val="0"/>
                </a:spcBef>
              </a:pPr>
              <a:r>
                <a:rPr lang="es-CO" altLang="es-ES" sz="1400" b="1" dirty="0">
                  <a:latin typeface="Verdana" panose="020B0604030504040204" pitchFamily="34" charset="0"/>
                  <a:ea typeface="Verdana" panose="020B0604030504040204" pitchFamily="34" charset="0"/>
                </a:rPr>
                <a:t>Línea de trabajo : alistamiento</a:t>
              </a:r>
              <a:endParaRPr lang="es-ES" altLang="es-ES" sz="14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7" name="Rectángulo redondeado 42">
              <a:hlinkClick r:id="" action="ppaction://noaction"/>
              <a:extLst>
                <a:ext uri="{FF2B5EF4-FFF2-40B4-BE49-F238E27FC236}">
                  <a16:creationId xmlns:a16="http://schemas.microsoft.com/office/drawing/2014/main" id="{2383BCE7-D86C-4FFC-BA8E-45160EA82514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972086" y="1379476"/>
              <a:ext cx="535346" cy="198375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defRPr/>
              </a:pPr>
              <a:r>
                <a:rPr lang="es-CO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Prevención urgente </a:t>
              </a:r>
            </a:p>
          </p:txBody>
        </p:sp>
        <p:sp>
          <p:nvSpPr>
            <p:cNvPr id="49" name="Rectángulo redondeado 46">
              <a:hlinkClick r:id="" action="ppaction://noaction"/>
              <a:extLst>
                <a:ext uri="{FF2B5EF4-FFF2-40B4-BE49-F238E27FC236}">
                  <a16:creationId xmlns:a16="http://schemas.microsoft.com/office/drawing/2014/main" id="{CEE58437-A723-4D9C-AFE9-976DE7AD3C58}"/>
                </a:ext>
              </a:extLst>
            </p:cNvPr>
            <p:cNvSpPr/>
            <p:nvPr/>
          </p:nvSpPr>
          <p:spPr bwMode="auto">
            <a:xfrm rot="16200000">
              <a:off x="5383978" y="-873112"/>
              <a:ext cx="535345" cy="648893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just"/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Diseñar la metodología de elaboración de planes de contingencia para atender las emergencias producidas en el marco del conflicto armado interno y asesorar y acompañar a las autoridades territoriales en su adopción e implementación.</a:t>
              </a: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3DA3E4F4-8313-1F13-6591-1B467CD5D543}"/>
                </a:ext>
              </a:extLst>
            </p:cNvPr>
            <p:cNvSpPr/>
            <p:nvPr/>
          </p:nvSpPr>
          <p:spPr>
            <a:xfrm>
              <a:off x="247880" y="3226699"/>
              <a:ext cx="8648244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algn="just">
                <a:buFont typeface="Wingdings" panose="05000000000000000000" pitchFamily="2" charset="2"/>
                <a:buChar char="ü"/>
              </a:pPr>
              <a:r>
                <a:rPr lang="es-ES" sz="1100" b="1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Asistencia técnica para la actualización de planes de contingencia</a:t>
              </a:r>
              <a:r>
                <a:rPr lang="es-ES" sz="1100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: </a:t>
              </a:r>
              <a:r>
                <a:rPr lang="es-CO" sz="1100" dirty="0">
                  <a:solidFill>
                    <a:schemeClr val="dk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acompañamiento y asesoría a las entidades territoriales para la actualización de dicho instrumento, con el propósito de fortalecer su capacidad de respuesta humanitaria mediante la coordinación de recursos, la identificación de rutas y la definición de mecanismos y componentes de atención.</a:t>
              </a:r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285750" indent="-285750" algn="just">
                <a:buFont typeface="Wingdings" panose="05000000000000000000" pitchFamily="2" charset="2"/>
                <a:buChar char="ü"/>
              </a:pPr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just"/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es-ES" sz="11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CuadroTexto 1">
              <a:extLst>
                <a:ext uri="{FF2B5EF4-FFF2-40B4-BE49-F238E27FC236}">
                  <a16:creationId xmlns:a16="http://schemas.microsoft.com/office/drawing/2014/main" id="{677087EA-2FC8-FAED-68B2-85D03E327E6D}"/>
                </a:ext>
              </a:extLst>
            </p:cNvPr>
            <p:cNvSpPr txBox="1"/>
            <p:nvPr/>
          </p:nvSpPr>
          <p:spPr>
            <a:xfrm>
              <a:off x="525696" y="3857202"/>
              <a:ext cx="43128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https://www.unidadvictimas.gov.co/es/NODE/20395</a:t>
              </a:r>
              <a:r>
                <a:rPr lang="es-CO" dirty="0"/>
                <a:t> 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1749861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12D5289-0CF0-4F91-5FD6-73A6F004FB5B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4" name="Imagen 3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E64B1EBD-0F02-38EB-9E23-F456BF1F0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  <p:pic>
        <p:nvPicPr>
          <p:cNvPr id="5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B63B4DD8-277A-0D49-C54B-817D0DA541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2C7EA389-AC9F-8614-BB48-30FC3BBA69D1}"/>
              </a:ext>
            </a:extLst>
          </p:cNvPr>
          <p:cNvGrpSpPr/>
          <p:nvPr/>
        </p:nvGrpSpPr>
        <p:grpSpPr>
          <a:xfrm>
            <a:off x="550524" y="1364093"/>
            <a:ext cx="8119641" cy="4150057"/>
            <a:chOff x="264404" y="359560"/>
            <a:chExt cx="8683788" cy="4150057"/>
          </a:xfrm>
        </p:grpSpPr>
        <p:grpSp>
          <p:nvGrpSpPr>
            <p:cNvPr id="2" name="Grupo 1">
              <a:extLst>
                <a:ext uri="{FF2B5EF4-FFF2-40B4-BE49-F238E27FC236}">
                  <a16:creationId xmlns:a16="http://schemas.microsoft.com/office/drawing/2014/main" id="{7767A4A5-05E3-B1FB-F2A1-EC89FEC6A3E7}"/>
                </a:ext>
              </a:extLst>
            </p:cNvPr>
            <p:cNvGrpSpPr/>
            <p:nvPr/>
          </p:nvGrpSpPr>
          <p:grpSpPr>
            <a:xfrm>
              <a:off x="264404" y="359560"/>
              <a:ext cx="8648246" cy="2835800"/>
              <a:chOff x="264404" y="359560"/>
              <a:chExt cx="8648246" cy="2835800"/>
            </a:xfrm>
          </p:grpSpPr>
          <p:sp>
            <p:nvSpPr>
              <p:cNvPr id="19" name="Rectángulo redondeado 42">
                <a:hlinkClick r:id="" action="ppaction://noaction"/>
                <a:extLst>
                  <a:ext uri="{FF2B5EF4-FFF2-40B4-BE49-F238E27FC236}">
                    <a16:creationId xmlns:a16="http://schemas.microsoft.com/office/drawing/2014/main" id="{DD0CF8B2-8C7C-7A95-51A9-B878AFFF12F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>
                <a:off x="4122419" y="-3088751"/>
                <a:ext cx="932215" cy="8648242"/>
              </a:xfrm>
              <a:prstGeom prst="round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vert" anchor="ctr"/>
              <a:lstStyle/>
              <a:p>
                <a:pPr algn="just">
                  <a:defRPr/>
                </a:pPr>
                <a:r>
                  <a:rPr lang="es-CO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La SPAE adelanta acciones para fortalecer la capacidad de respuesta humanitaria de las entidades territoriales en la atención de emergencias humanitarias individuales y/o masivas, por desplazamiento forzado y otros hechos. Con estas, se busca que los municipios, como primeros respondientes, y las Gobernaciones de forma subsidiaria, garanticen el derecho al mínimo vital con la entrega de los componentes de Atención Humanitaria Inmediata.</a:t>
                </a:r>
              </a:p>
            </p:txBody>
          </p:sp>
          <p:sp>
            <p:nvSpPr>
              <p:cNvPr id="34" name="Rectángulo redondeado 46">
                <a:extLst>
                  <a:ext uri="{FF2B5EF4-FFF2-40B4-BE49-F238E27FC236}">
                    <a16:creationId xmlns:a16="http://schemas.microsoft.com/office/drawing/2014/main" id="{510FD804-06E3-AE45-D979-59B7087A1FE7}"/>
                  </a:ext>
                </a:extLst>
              </p:cNvPr>
              <p:cNvSpPr/>
              <p:nvPr/>
            </p:nvSpPr>
            <p:spPr bwMode="auto">
              <a:xfrm rot="16200000">
                <a:off x="1116022" y="930427"/>
                <a:ext cx="351606" cy="1983757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vert" anchor="ctr"/>
              <a:lstStyle/>
              <a:p>
                <a:pPr algn="ctr">
                  <a:spcBef>
                    <a:spcPct val="0"/>
                  </a:spcBef>
                </a:pPr>
                <a:r>
                  <a:rPr lang="es-CO" altLang="es-ES" sz="11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Componente de política</a:t>
                </a:r>
                <a:endParaRPr lang="es-ES" altLang="es-ES" sz="1100" b="1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35" name="Rectángulo redondeado 46">
                <a:extLst>
                  <a:ext uri="{FF2B5EF4-FFF2-40B4-BE49-F238E27FC236}">
                    <a16:creationId xmlns:a16="http://schemas.microsoft.com/office/drawing/2014/main" id="{03B0715F-5B6D-E69B-42BC-7D9361A0B7FC}"/>
                  </a:ext>
                </a:extLst>
              </p:cNvPr>
              <p:cNvSpPr/>
              <p:nvPr/>
            </p:nvSpPr>
            <p:spPr bwMode="auto">
              <a:xfrm rot="16200000">
                <a:off x="5492378" y="-1322161"/>
                <a:ext cx="351606" cy="6488938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vert" anchor="ctr"/>
              <a:lstStyle/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s-CO" altLang="es-ES" sz="11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Función asociada</a:t>
                </a:r>
                <a:endParaRPr lang="es-ES" altLang="es-ES" sz="1100" b="1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41" name="Rectángulo redondeado 46">
                <a:extLst>
                  <a:ext uri="{FF2B5EF4-FFF2-40B4-BE49-F238E27FC236}">
                    <a16:creationId xmlns:a16="http://schemas.microsoft.com/office/drawing/2014/main" id="{4DF08D38-B0A8-44B1-AE7B-934423FB485C}"/>
                  </a:ext>
                </a:extLst>
              </p:cNvPr>
              <p:cNvSpPr/>
              <p:nvPr/>
            </p:nvSpPr>
            <p:spPr bwMode="auto">
              <a:xfrm rot="16200000">
                <a:off x="4412722" y="-1304564"/>
                <a:ext cx="351606" cy="8648242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vert" anchor="ctr"/>
              <a:lstStyle/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s-CO" altLang="es-ES" sz="11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Acciones/productos  </a:t>
                </a:r>
                <a:endParaRPr lang="es-ES" altLang="es-ES" sz="1100" b="1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43" name="Rectángulo redondeado 46">
                <a:hlinkClick r:id="" action="ppaction://noaction"/>
                <a:extLst>
                  <a:ext uri="{FF2B5EF4-FFF2-40B4-BE49-F238E27FC236}">
                    <a16:creationId xmlns:a16="http://schemas.microsoft.com/office/drawing/2014/main" id="{79D42D82-B16F-4B97-AECA-30655CBB9E48}"/>
                  </a:ext>
                </a:extLst>
              </p:cNvPr>
              <p:cNvSpPr/>
              <p:nvPr/>
            </p:nvSpPr>
            <p:spPr bwMode="auto">
              <a:xfrm rot="16200000">
                <a:off x="4400750" y="-3776785"/>
                <a:ext cx="375551" cy="8648241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vert" anchor="ctr"/>
              <a:lstStyle/>
              <a:p>
                <a:pPr algn="ctr">
                  <a:spcBef>
                    <a:spcPct val="0"/>
                  </a:spcBef>
                </a:pPr>
                <a:r>
                  <a:rPr lang="es-CO" altLang="es-ES" sz="14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Línea de trabajo : alistamiento</a:t>
                </a:r>
                <a:endParaRPr lang="es-ES" altLang="es-ES" sz="1400" b="1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47" name="Rectángulo redondeado 42">
                <a:hlinkClick r:id="" action="ppaction://noaction"/>
                <a:extLst>
                  <a:ext uri="{FF2B5EF4-FFF2-40B4-BE49-F238E27FC236}">
                    <a16:creationId xmlns:a16="http://schemas.microsoft.com/office/drawing/2014/main" id="{2383BCE7-D86C-4FFC-BA8E-45160EA8251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>
                <a:off x="997598" y="1527358"/>
                <a:ext cx="517375" cy="198375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vert" anchor="ctr"/>
              <a:lstStyle/>
              <a:p>
                <a:pPr algn="ctr">
                  <a:defRPr/>
                </a:pPr>
                <a:r>
                  <a:rPr lang="es-CO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Atención inmediata </a:t>
                </a:r>
              </a:p>
            </p:txBody>
          </p:sp>
          <p:sp>
            <p:nvSpPr>
              <p:cNvPr id="49" name="Rectángulo redondeado 46">
                <a:hlinkClick r:id="" action="ppaction://noaction"/>
                <a:extLst>
                  <a:ext uri="{FF2B5EF4-FFF2-40B4-BE49-F238E27FC236}">
                    <a16:creationId xmlns:a16="http://schemas.microsoft.com/office/drawing/2014/main" id="{CEE58437-A723-4D9C-AFE9-976DE7AD3C58}"/>
                  </a:ext>
                </a:extLst>
              </p:cNvPr>
              <p:cNvSpPr/>
              <p:nvPr/>
            </p:nvSpPr>
            <p:spPr bwMode="auto">
              <a:xfrm rot="16200000">
                <a:off x="5363887" y="-770834"/>
                <a:ext cx="608583" cy="648893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vert" anchor="ctr"/>
              <a:lstStyle/>
              <a:p>
                <a:pPr lvl="0" algn="just"/>
                <a:r>
                  <a:rPr lang="es-ES_tradnl" sz="110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Brindar Ayuda Humanitaria en los términos establecidos en los artículos 47 y 63 la Ley 1448 de 2011 y demás normas reglamentarias en coordinación con las autoridades competentes.</a:t>
                </a:r>
                <a:endParaRPr lang="es-ES" sz="1100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p:grp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10E0CC30-D876-146D-A24F-1CD6A5A0AC9A}"/>
                </a:ext>
              </a:extLst>
            </p:cNvPr>
            <p:cNvSpPr txBox="1"/>
            <p:nvPr/>
          </p:nvSpPr>
          <p:spPr>
            <a:xfrm>
              <a:off x="299946" y="3365010"/>
              <a:ext cx="8648246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 algn="just">
                <a:buFont typeface="Wingdings" panose="05000000000000000000" pitchFamily="2" charset="2"/>
                <a:buChar char="ü"/>
                <a:defRPr/>
              </a:pPr>
              <a:r>
                <a:rPr lang="es-CO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Socialización e inicio de estrategia de corresponsabilidad</a:t>
              </a:r>
              <a:r>
                <a:rPr lang="es-CO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: mesas de trabajo con gobernaciones para coordinar aspectos técnicos, administrativos y financieros, esto con el fin de poner en marcha la estrategia de corresponsabilidad. Este espacio es el inicio al proceso de formalización, el cual es el requisito habilitante para acceder a los mecanismos de apoyo subsidiario en Ayuda y Atención Humanitaria Inmediata.</a:t>
              </a:r>
            </a:p>
            <a:p>
              <a:pPr algn="just">
                <a:defRPr/>
              </a:pPr>
              <a:endParaRPr lang="es-CO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E2CF200D-B534-8507-DE06-FA21DE738343}"/>
                </a:ext>
              </a:extLst>
            </p:cNvPr>
            <p:cNvSpPr txBox="1"/>
            <p:nvPr/>
          </p:nvSpPr>
          <p:spPr>
            <a:xfrm>
              <a:off x="646671" y="4248007"/>
              <a:ext cx="783723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https://www.unidadvictimas.gov.co/es/NODE/15607</a:t>
              </a:r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7653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CFB0E71-CD21-E75A-01FF-4341FC983DDF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4" name="Imagen 3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EBA295C0-B79A-02EE-4414-BD4CC1CC98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  <p:pic>
        <p:nvPicPr>
          <p:cNvPr id="5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F1A5AB76-E16A-2B1A-1CE1-8AEEFF573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7AED4DFA-10DC-0619-9A36-4D1FF9364F45}"/>
              </a:ext>
            </a:extLst>
          </p:cNvPr>
          <p:cNvGrpSpPr/>
          <p:nvPr/>
        </p:nvGrpSpPr>
        <p:grpSpPr>
          <a:xfrm>
            <a:off x="549476" y="465009"/>
            <a:ext cx="8254246" cy="5331356"/>
            <a:chOff x="258533" y="439101"/>
            <a:chExt cx="8867103" cy="5331356"/>
          </a:xfrm>
        </p:grpSpPr>
        <p:sp>
          <p:nvSpPr>
            <p:cNvPr id="19" name="Rectángulo redondeado 42">
              <a:hlinkClick r:id="" action="ppaction://noaction"/>
              <a:extLst>
                <a:ext uri="{FF2B5EF4-FFF2-40B4-BE49-F238E27FC236}">
                  <a16:creationId xmlns:a16="http://schemas.microsoft.com/office/drawing/2014/main" id="{DD0CF8B2-8C7C-7A95-51A9-B878AFFF12FF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3852108" y="-2738902"/>
              <a:ext cx="1456309" cy="8631719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s-CO" sz="11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Calibri Light" panose="020F0302020204030204" pitchFamily="34" charset="0"/>
                </a:rPr>
                <a:t>La SPAE adelanta acciones tanto con instancias nacionales y territoriales para la prevención, la protección y la atención inmediata, al igual que con organismos de cooperación internacional. Estas acciones están dirigidas a movilizar la oferta de la Unidad para las Víctimas, las demás entidades del Sistema Nacional de Atención y Reparación Integral a las Víctimas (SNARIV) y los cooperantes, para: i) la identificación y prevención de situaciones de riesgo; ii) el acompañamiento a las entidades territoriales para la actualización e implementación de PC; iii) el apoyo para la coordinación de la atención de emergencias humanitarias; iv) la implementación de la estrategia de corresponsabilidad para la entrega de apoyo subsidiario en AHI. </a:t>
              </a:r>
              <a:endParaRPr lang="es-ES" sz="1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ángulo redondeado 46">
              <a:extLst>
                <a:ext uri="{FF2B5EF4-FFF2-40B4-BE49-F238E27FC236}">
                  <a16:creationId xmlns:a16="http://schemas.microsoft.com/office/drawing/2014/main" id="{510FD804-06E3-AE45-D979-59B7087A1FE7}"/>
                </a:ext>
              </a:extLst>
            </p:cNvPr>
            <p:cNvSpPr/>
            <p:nvPr/>
          </p:nvSpPr>
          <p:spPr bwMode="auto">
            <a:xfrm rot="16200000">
              <a:off x="1095313" y="1502482"/>
              <a:ext cx="351607" cy="202516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spcBef>
                  <a:spcPct val="0"/>
                </a:spcBef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Componente de política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5" name="Rectángulo redondeado 46">
              <a:extLst>
                <a:ext uri="{FF2B5EF4-FFF2-40B4-BE49-F238E27FC236}">
                  <a16:creationId xmlns:a16="http://schemas.microsoft.com/office/drawing/2014/main" id="{03B0715F-5B6D-E69B-42BC-7D9361A0B7FC}"/>
                </a:ext>
              </a:extLst>
            </p:cNvPr>
            <p:cNvSpPr/>
            <p:nvPr/>
          </p:nvSpPr>
          <p:spPr bwMode="auto">
            <a:xfrm rot="16200000">
              <a:off x="5492374" y="-733981"/>
              <a:ext cx="351606" cy="648893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Función asociada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1" name="Rectángulo redondeado 46">
              <a:extLst>
                <a:ext uri="{FF2B5EF4-FFF2-40B4-BE49-F238E27FC236}">
                  <a16:creationId xmlns:a16="http://schemas.microsoft.com/office/drawing/2014/main" id="{4DF08D38-B0A8-44B1-AE7B-934423FB485C}"/>
                </a:ext>
              </a:extLst>
            </p:cNvPr>
            <p:cNvSpPr/>
            <p:nvPr/>
          </p:nvSpPr>
          <p:spPr bwMode="auto">
            <a:xfrm rot="16200000">
              <a:off x="4420985" y="-670301"/>
              <a:ext cx="351606" cy="863171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Acciones/productos  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3" name="Rectángulo redondeado 46">
              <a:hlinkClick r:id="" action="ppaction://noaction"/>
              <a:extLst>
                <a:ext uri="{FF2B5EF4-FFF2-40B4-BE49-F238E27FC236}">
                  <a16:creationId xmlns:a16="http://schemas.microsoft.com/office/drawing/2014/main" id="{79D42D82-B16F-4B97-AECA-30655CBB9E48}"/>
                </a:ext>
              </a:extLst>
            </p:cNvPr>
            <p:cNvSpPr/>
            <p:nvPr/>
          </p:nvSpPr>
          <p:spPr bwMode="auto">
            <a:xfrm rot="16200000">
              <a:off x="4400747" y="-3697244"/>
              <a:ext cx="375551" cy="864824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spcBef>
                  <a:spcPct val="0"/>
                </a:spcBef>
              </a:pPr>
              <a:r>
                <a:rPr lang="es-CO" altLang="es-ES" sz="1400" b="1" dirty="0">
                  <a:latin typeface="Verdana" panose="020B0604030504040204" pitchFamily="34" charset="0"/>
                  <a:ea typeface="Verdana" panose="020B0604030504040204" pitchFamily="34" charset="0"/>
                </a:rPr>
                <a:t>Línea de trabajo : coordinación</a:t>
              </a:r>
              <a:endParaRPr lang="es-ES" altLang="es-ES" sz="14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7" name="Rectángulo redondeado 42">
              <a:hlinkClick r:id="" action="ppaction://noaction"/>
              <a:extLst>
                <a:ext uri="{FF2B5EF4-FFF2-40B4-BE49-F238E27FC236}">
                  <a16:creationId xmlns:a16="http://schemas.microsoft.com/office/drawing/2014/main" id="{2383BCE7-D86C-4FFC-BA8E-45160EA82514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899007" y="2112898"/>
              <a:ext cx="698022" cy="193418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defRPr/>
              </a:pPr>
              <a:r>
                <a:rPr lang="es-CO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Prevención urgente</a:t>
              </a:r>
            </a:p>
          </p:txBody>
        </p:sp>
        <p:sp>
          <p:nvSpPr>
            <p:cNvPr id="49" name="Rectángulo redondeado 46">
              <a:hlinkClick r:id="" action="ppaction://noaction"/>
              <a:extLst>
                <a:ext uri="{FF2B5EF4-FFF2-40B4-BE49-F238E27FC236}">
                  <a16:creationId xmlns:a16="http://schemas.microsoft.com/office/drawing/2014/main" id="{CEE58437-A723-4D9C-AFE9-976DE7AD3C58}"/>
                </a:ext>
              </a:extLst>
            </p:cNvPr>
            <p:cNvSpPr/>
            <p:nvPr/>
          </p:nvSpPr>
          <p:spPr bwMode="auto">
            <a:xfrm rot="16200000">
              <a:off x="5311610" y="-172038"/>
              <a:ext cx="713138" cy="648893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lvl="0" algn="just"/>
              <a:r>
                <a:rPr lang="es-ES" sz="11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Participar en las instancias de coordinación interinstitucional orientadas a la prevención de violaciones a los derechos </a:t>
              </a:r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h</a:t>
              </a:r>
              <a:r>
                <a:rPr lang="es-ES" sz="11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umanos e infracciones al derecho </a:t>
              </a:r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i</a:t>
              </a:r>
              <a:r>
                <a:rPr lang="es-ES" sz="11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nternacional </a:t>
              </a:r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h</a:t>
              </a:r>
              <a:r>
                <a:rPr lang="es-ES" sz="11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umanitario.</a:t>
              </a:r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F738967F-6AD0-AA50-E75C-7328251286EF}"/>
                </a:ext>
              </a:extLst>
            </p:cNvPr>
            <p:cNvSpPr txBox="1"/>
            <p:nvPr/>
          </p:nvSpPr>
          <p:spPr>
            <a:xfrm flipH="1">
              <a:off x="280926" y="3929995"/>
              <a:ext cx="8615195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ü"/>
              </a:pPr>
              <a:r>
                <a:rPr lang="es-CO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Participación en espacios de coordinación para la prevención y la protección: </a:t>
              </a:r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</a:rPr>
                <a:t>acciones adelantadas por la dependencia en espacios interinstitucionales de prevención y protección (CIPRAT, CIPRUNNA, CERREM, GTER) para: i) gestionar y dar respuesta a las Alertas Tempranas de la Defensoría del Pueblo; ii) valorar riesgos y determinar medidas de protección en el marco de estudios de riesgo individuales y colectivos adelantados por la Unidad Nacional de Protección, la Fiscalía General de la Nación y la Policía Nacional; iii) garantizar la implementación de la oferta definida por la entidad en el Plan de Acción de la Línea de Política de Prevención de Reclutamiento,  Uso, Utilización y violencia sexual, contra Niños Niñas y Adolescentes (NNA) por parte de grupos armados organizados. </a:t>
              </a:r>
              <a:endParaRPr lang="es-CO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endParaRPr lang="es-CO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r>
                <a:rPr lang="es-CO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   </a:t>
              </a:r>
              <a:endParaRPr 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0A7124A7-8197-5866-42F7-1C9BB0046F4D}"/>
                </a:ext>
              </a:extLst>
            </p:cNvPr>
            <p:cNvSpPr txBox="1"/>
            <p:nvPr/>
          </p:nvSpPr>
          <p:spPr>
            <a:xfrm>
              <a:off x="477391" y="5339570"/>
              <a:ext cx="8648245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https://www.unidadvictimas.gov.co/es/NODE/46478</a:t>
              </a:r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</a:rPr>
                <a:t>, </a:t>
              </a:r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https://www.unidadvictimas.gov.co/es/NODE/15618</a:t>
              </a:r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</a:rPr>
                <a:t>,  </a:t>
              </a:r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hlinkClick r:id="rId6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https://www.unidadvictimas.gov.co/es/NODE/39533</a:t>
              </a:r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</a:rPr>
                <a:t>, </a:t>
              </a:r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hlinkClick r:id="rId7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https://www.unidadvictimas.gov.co/es/NODE/39524</a:t>
              </a:r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8264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D4227318-0994-BE12-025C-6CE2BCE2573B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Imagen 3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A975F89F-7B73-30B5-00BB-EDA628547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  <p:pic>
        <p:nvPicPr>
          <p:cNvPr id="5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F41DD634-1FE6-5DDD-66BB-F6DC69291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" name="Grupo 36">
            <a:extLst>
              <a:ext uri="{FF2B5EF4-FFF2-40B4-BE49-F238E27FC236}">
                <a16:creationId xmlns:a16="http://schemas.microsoft.com/office/drawing/2014/main" id="{A1D1D01C-1461-CBEE-0B83-8B5C9B3404DF}"/>
              </a:ext>
            </a:extLst>
          </p:cNvPr>
          <p:cNvGrpSpPr/>
          <p:nvPr/>
        </p:nvGrpSpPr>
        <p:grpSpPr>
          <a:xfrm>
            <a:off x="603955" y="309727"/>
            <a:ext cx="8024832" cy="5282893"/>
            <a:chOff x="462704" y="989264"/>
            <a:chExt cx="8681836" cy="5186748"/>
          </a:xfrm>
        </p:grpSpPr>
        <p:sp>
          <p:nvSpPr>
            <p:cNvPr id="34" name="Rectángulo redondeado 46">
              <a:extLst>
                <a:ext uri="{FF2B5EF4-FFF2-40B4-BE49-F238E27FC236}">
                  <a16:creationId xmlns:a16="http://schemas.microsoft.com/office/drawing/2014/main" id="{510FD804-06E3-AE45-D979-59B7087A1FE7}"/>
                </a:ext>
              </a:extLst>
            </p:cNvPr>
            <p:cNvSpPr/>
            <p:nvPr/>
          </p:nvSpPr>
          <p:spPr bwMode="auto">
            <a:xfrm rot="16200000">
              <a:off x="1326667" y="1987149"/>
              <a:ext cx="351607" cy="202516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spcBef>
                  <a:spcPct val="0"/>
                </a:spcBef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Componente de política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1" name="Rectángulo redondeado 46">
              <a:extLst>
                <a:ext uri="{FF2B5EF4-FFF2-40B4-BE49-F238E27FC236}">
                  <a16:creationId xmlns:a16="http://schemas.microsoft.com/office/drawing/2014/main" id="{4DF08D38-B0A8-44B1-AE7B-934423FB485C}"/>
                </a:ext>
              </a:extLst>
            </p:cNvPr>
            <p:cNvSpPr/>
            <p:nvPr/>
          </p:nvSpPr>
          <p:spPr bwMode="auto">
            <a:xfrm rot="16200000">
              <a:off x="4641143" y="-252964"/>
              <a:ext cx="351606" cy="864237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Acciones/productos  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9" name="Rectángulo redondeado 46">
              <a:hlinkClick r:id="" action="ppaction://noaction"/>
              <a:extLst>
                <a:ext uri="{FF2B5EF4-FFF2-40B4-BE49-F238E27FC236}">
                  <a16:creationId xmlns:a16="http://schemas.microsoft.com/office/drawing/2014/main" id="{CEE58437-A723-4D9C-AFE9-976DE7AD3C58}"/>
                </a:ext>
              </a:extLst>
            </p:cNvPr>
            <p:cNvSpPr/>
            <p:nvPr/>
          </p:nvSpPr>
          <p:spPr bwMode="auto">
            <a:xfrm rot="16200000">
              <a:off x="5607134" y="248458"/>
              <a:ext cx="584792" cy="648893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lvl="0" algn="just"/>
              <a:r>
                <a:rPr lang="es-ES_tradnl" sz="11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Brindar Ayuda Humanitaria en los términos establecidos en los artículos 47 y 63 la Ley 1448 de 2011 y demás normas reglamentarias en coordinación con las demás autoridades competentes.</a:t>
              </a:r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BEF528C0-CDB7-C2D3-7DD8-64B887BF310F}"/>
                </a:ext>
              </a:extLst>
            </p:cNvPr>
            <p:cNvSpPr txBox="1"/>
            <p:nvPr/>
          </p:nvSpPr>
          <p:spPr>
            <a:xfrm>
              <a:off x="489887" y="4317634"/>
              <a:ext cx="8654653" cy="1858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ü"/>
              </a:pPr>
              <a:r>
                <a:rPr lang="es-CO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Seguimiento a estrategia de corresponsabilidad: </a:t>
              </a:r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</a:rPr>
                <a:t>seguimiento a la estrategia de corresponsabilidad, verificando compromisos y responsabilidades de las entidades territoriales para la entrega efectiva de los componentes de la ayuda o atención humanitaria inmediata y la superación de los obstáculos identificados.</a:t>
              </a:r>
            </a:p>
            <a:p>
              <a:pPr marL="171450" indent="-171450" algn="just">
                <a:buFont typeface="Wingdings" panose="05000000000000000000" pitchFamily="2" charset="2"/>
                <a:buChar char="ü"/>
              </a:pPr>
              <a:endParaRPr lang="es-CO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ü"/>
              </a:pPr>
              <a:endParaRPr lang="es-CO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ü"/>
              </a:pPr>
              <a:r>
                <a:rPr lang="es-CO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Acompañamiento y seguimiento a la atención de emergencias humanitarias masivas: </a:t>
              </a:r>
              <a:r>
                <a:rPr lang="es-CO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acciones coordinadas e implementadas por las entidades territoriales, las direcciones territoriales y los organismos humanitarios para garantizar la atención oportuna e integral de la población afectada por hechos de violencia registrados en el territorio nacional ocurridos en el marco de del conflicto armado.</a:t>
              </a:r>
            </a:p>
            <a:p>
              <a:pPr marL="171450" indent="-171450" algn="just">
                <a:buFont typeface="Wingdings" panose="05000000000000000000" pitchFamily="2" charset="2"/>
                <a:buChar char="ü"/>
              </a:pPr>
              <a:endParaRPr lang="es-ES" dirty="0"/>
            </a:p>
          </p:txBody>
        </p:sp>
        <p:sp>
          <p:nvSpPr>
            <p:cNvPr id="30" name="CuadroTexto 29">
              <a:extLst>
                <a:ext uri="{FF2B5EF4-FFF2-40B4-BE49-F238E27FC236}">
                  <a16:creationId xmlns:a16="http://schemas.microsoft.com/office/drawing/2014/main" id="{40905757-C475-9234-F67B-9EF7F5D84882}"/>
                </a:ext>
              </a:extLst>
            </p:cNvPr>
            <p:cNvSpPr txBox="1"/>
            <p:nvPr/>
          </p:nvSpPr>
          <p:spPr>
            <a:xfrm>
              <a:off x="528626" y="4645533"/>
              <a:ext cx="11029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1" name="Rectángulo redondeado 42">
              <a:hlinkClick r:id="" action="ppaction://noaction"/>
              <a:extLst>
                <a:ext uri="{FF2B5EF4-FFF2-40B4-BE49-F238E27FC236}">
                  <a16:creationId xmlns:a16="http://schemas.microsoft.com/office/drawing/2014/main" id="{0D04F951-7FB0-2B56-7667-90510DFB857D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4075198" y="-2247674"/>
              <a:ext cx="1456309" cy="868129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s-CO" sz="11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Calibri Light" panose="020F0302020204030204" pitchFamily="34" charset="0"/>
                </a:rPr>
                <a:t>La SPAE adelanta acciones tanto con instancias nacionales y territoriales para la prevención, la protección y la atención inmediata, al igual que con organismos de cooperación internacional. Estas acciones están dirigidas a movilizar la oferta de la Unidad para las Víctimas, las demás entidades del Sistema Nacional de Atención y Reparación Integral a las Víctimas (SNARIV) y los cooperantes, para: i) la identificación y prevención de situaciones de riesgo; ii) el acompañamiento a las entidades territoriales para la actualización e implementación de PC; iii) el apoyo para la coordinación de la atención de emergencias humanitarias; iv) la implementación de la estrategia de corresponsabilidad para la entrega de apoyo subsidiario en AHI. </a:t>
              </a:r>
              <a:endParaRPr lang="es-ES" sz="1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ángulo redondeado 46">
              <a:extLst>
                <a:ext uri="{FF2B5EF4-FFF2-40B4-BE49-F238E27FC236}">
                  <a16:creationId xmlns:a16="http://schemas.microsoft.com/office/drawing/2014/main" id="{310D9D02-4814-CDF0-D735-ED62F18A965A}"/>
                </a:ext>
              </a:extLst>
            </p:cNvPr>
            <p:cNvSpPr/>
            <p:nvPr/>
          </p:nvSpPr>
          <p:spPr bwMode="auto">
            <a:xfrm rot="16200000">
              <a:off x="5723997" y="-218236"/>
              <a:ext cx="351606" cy="6489476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Función asociada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3" name="Rectángulo redondeado 46">
              <a:hlinkClick r:id="" action="ppaction://noaction"/>
              <a:extLst>
                <a:ext uri="{FF2B5EF4-FFF2-40B4-BE49-F238E27FC236}">
                  <a16:creationId xmlns:a16="http://schemas.microsoft.com/office/drawing/2014/main" id="{ED159B9E-1463-C6B9-28CB-E164AAB338B4}"/>
                </a:ext>
              </a:extLst>
            </p:cNvPr>
            <p:cNvSpPr/>
            <p:nvPr/>
          </p:nvSpPr>
          <p:spPr bwMode="auto">
            <a:xfrm rot="16200000">
              <a:off x="4615576" y="-3163608"/>
              <a:ext cx="375551" cy="8681296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spcBef>
                  <a:spcPct val="0"/>
                </a:spcBef>
              </a:pPr>
              <a:r>
                <a:rPr lang="es-CO" altLang="es-ES" sz="1400" b="1" dirty="0">
                  <a:highlight>
                    <a:srgbClr val="FFFF00"/>
                  </a:highlight>
                  <a:latin typeface="Verdana" panose="020B0604030504040204" pitchFamily="34" charset="0"/>
                  <a:ea typeface="Verdana" panose="020B0604030504040204" pitchFamily="34" charset="0"/>
                </a:rPr>
                <a:t>Línea de trabajo : coordinación</a:t>
              </a:r>
              <a:endParaRPr lang="es-ES" altLang="es-ES" sz="1400" b="1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6" name="Rectángulo redondeado 42">
              <a:hlinkClick r:id="" action="ppaction://noaction"/>
              <a:extLst>
                <a:ext uri="{FF2B5EF4-FFF2-40B4-BE49-F238E27FC236}">
                  <a16:creationId xmlns:a16="http://schemas.microsoft.com/office/drawing/2014/main" id="{C1BCA5D7-527F-2E0B-9B3A-58B07A2830BA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1162189" y="2532394"/>
              <a:ext cx="584793" cy="198375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defRPr/>
              </a:pPr>
              <a:r>
                <a:rPr lang="es-CO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Atención inmediata </a:t>
              </a:r>
            </a:p>
          </p:txBody>
        </p:sp>
      </p:grpSp>
      <p:sp>
        <p:nvSpPr>
          <p:cNvPr id="38" name="CuadroTexto 37">
            <a:extLst>
              <a:ext uri="{FF2B5EF4-FFF2-40B4-BE49-F238E27FC236}">
                <a16:creationId xmlns:a16="http://schemas.microsoft.com/office/drawing/2014/main" id="{ECE97AB1-7771-B644-A54B-9992840C6E41}"/>
              </a:ext>
            </a:extLst>
          </p:cNvPr>
          <p:cNvSpPr txBox="1"/>
          <p:nvPr/>
        </p:nvSpPr>
        <p:spPr>
          <a:xfrm>
            <a:off x="788466" y="4263739"/>
            <a:ext cx="787612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https://www.unidadvictimas.gov.co/es/NODE/15607</a:t>
            </a:r>
            <a:endParaRPr lang="es-E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72B3024F-282B-52D3-7FBB-16DFBB3D9213}"/>
              </a:ext>
            </a:extLst>
          </p:cNvPr>
          <p:cNvSpPr txBox="1"/>
          <p:nvPr/>
        </p:nvSpPr>
        <p:spPr>
          <a:xfrm>
            <a:off x="788466" y="5436234"/>
            <a:ext cx="783439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>
                <a:latin typeface="Verdana" panose="020B0604030504040204" pitchFamily="34" charset="0"/>
                <a:ea typeface="Verdana" panose="020B060403050404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https://www.unidadvictimas.gov.co/es/NODE/37895</a:t>
            </a:r>
            <a:endParaRPr lang="es-E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450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8EE4C11-8DC8-815C-6189-EBA16AB57082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3" name="Imagen 2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D593EE33-3899-6B00-5FED-9F5B78BC60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  <p:pic>
        <p:nvPicPr>
          <p:cNvPr id="4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A1201F0A-66FB-029B-B848-242F51B8C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upo 15">
            <a:extLst>
              <a:ext uri="{FF2B5EF4-FFF2-40B4-BE49-F238E27FC236}">
                <a16:creationId xmlns:a16="http://schemas.microsoft.com/office/drawing/2014/main" id="{3153CEFD-195F-43E3-BF52-415D30F29A4A}"/>
              </a:ext>
            </a:extLst>
          </p:cNvPr>
          <p:cNvGrpSpPr/>
          <p:nvPr/>
        </p:nvGrpSpPr>
        <p:grpSpPr>
          <a:xfrm>
            <a:off x="574249" y="785837"/>
            <a:ext cx="8060465" cy="4255412"/>
            <a:chOff x="574249" y="359562"/>
            <a:chExt cx="8250965" cy="4255412"/>
          </a:xfrm>
        </p:grpSpPr>
        <p:sp>
          <p:nvSpPr>
            <p:cNvPr id="19" name="Rectángulo redondeado 42">
              <a:hlinkClick r:id="" action="ppaction://noaction"/>
              <a:extLst>
                <a:ext uri="{FF2B5EF4-FFF2-40B4-BE49-F238E27FC236}">
                  <a16:creationId xmlns:a16="http://schemas.microsoft.com/office/drawing/2014/main" id="{DD0CF8B2-8C7C-7A95-51A9-B878AFFF12FF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4163469" y="-2803381"/>
              <a:ext cx="1020928" cy="819936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endParaRPr lang="es-ES_tradnl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</a:rPr>
                <a:t>La SPAE adelanta acciones para implementar la estrategia de corresponsabilidad bajo el principio de subsidiariedad, para la entrega de los componentes de Ayuda y/o Atención Humanitaria Inmediata (AHI) previstos en los artículos 47 y 63 la Ley 1448 de 2011, y el principio de concurrencia para el fortalecimiento de la capacidad de respuesta de las entidades territoriales ante la inminencia de riesgo y la atención emergencias humanitarias.</a:t>
              </a:r>
              <a:endParaRPr lang="es-ES" sz="1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ángulo redondeado 46">
              <a:extLst>
                <a:ext uri="{FF2B5EF4-FFF2-40B4-BE49-F238E27FC236}">
                  <a16:creationId xmlns:a16="http://schemas.microsoft.com/office/drawing/2014/main" id="{510FD804-06E3-AE45-D979-59B7087A1FE7}"/>
                </a:ext>
              </a:extLst>
            </p:cNvPr>
            <p:cNvSpPr/>
            <p:nvPr/>
          </p:nvSpPr>
          <p:spPr bwMode="auto">
            <a:xfrm rot="16200000">
              <a:off x="1390326" y="1040338"/>
              <a:ext cx="351607" cy="198375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spcBef>
                  <a:spcPct val="0"/>
                </a:spcBef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Componente de política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5" name="Rectángulo redondeado 46">
              <a:extLst>
                <a:ext uri="{FF2B5EF4-FFF2-40B4-BE49-F238E27FC236}">
                  <a16:creationId xmlns:a16="http://schemas.microsoft.com/office/drawing/2014/main" id="{03B0715F-5B6D-E69B-42BC-7D9361A0B7FC}"/>
                </a:ext>
              </a:extLst>
            </p:cNvPr>
            <p:cNvSpPr/>
            <p:nvPr/>
          </p:nvSpPr>
          <p:spPr bwMode="auto">
            <a:xfrm rot="16200000">
              <a:off x="5567417" y="-998177"/>
              <a:ext cx="351606" cy="606078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Función asociada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1" name="Rectángulo redondeado 46">
              <a:extLst>
                <a:ext uri="{FF2B5EF4-FFF2-40B4-BE49-F238E27FC236}">
                  <a16:creationId xmlns:a16="http://schemas.microsoft.com/office/drawing/2014/main" id="{4DF08D38-B0A8-44B1-AE7B-934423FB485C}"/>
                </a:ext>
              </a:extLst>
            </p:cNvPr>
            <p:cNvSpPr/>
            <p:nvPr/>
          </p:nvSpPr>
          <p:spPr bwMode="auto">
            <a:xfrm rot="16200000">
              <a:off x="4549730" y="-823706"/>
              <a:ext cx="351606" cy="819936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Acciones/productos  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3" name="Rectángulo redondeado 46">
              <a:hlinkClick r:id="" action="ppaction://noaction"/>
              <a:extLst>
                <a:ext uri="{FF2B5EF4-FFF2-40B4-BE49-F238E27FC236}">
                  <a16:creationId xmlns:a16="http://schemas.microsoft.com/office/drawing/2014/main" id="{79D42D82-B16F-4B97-AECA-30655CBB9E48}"/>
                </a:ext>
              </a:extLst>
            </p:cNvPr>
            <p:cNvSpPr/>
            <p:nvPr/>
          </p:nvSpPr>
          <p:spPr bwMode="auto">
            <a:xfrm rot="16200000">
              <a:off x="4486154" y="-3552343"/>
              <a:ext cx="375551" cy="819936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spcBef>
                  <a:spcPct val="0"/>
                </a:spcBef>
              </a:pPr>
              <a:r>
                <a:rPr lang="es-CO" altLang="es-ES" sz="1400" b="1" dirty="0">
                  <a:latin typeface="Verdana" panose="020B0604030504040204" pitchFamily="34" charset="0"/>
                  <a:ea typeface="Verdana" panose="020B0604030504040204" pitchFamily="34" charset="0"/>
                </a:rPr>
                <a:t>Línea de trabajo : mecanismos de atención</a:t>
              </a:r>
              <a:endParaRPr lang="es-ES" altLang="es-ES" sz="14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7" name="Rectángulo redondeado 42">
              <a:hlinkClick r:id="" action="ppaction://noaction"/>
              <a:extLst>
                <a:ext uri="{FF2B5EF4-FFF2-40B4-BE49-F238E27FC236}">
                  <a16:creationId xmlns:a16="http://schemas.microsoft.com/office/drawing/2014/main" id="{2383BCE7-D86C-4FFC-BA8E-45160EA82514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1215735" y="1649639"/>
              <a:ext cx="700792" cy="198375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defRPr/>
              </a:pPr>
              <a:r>
                <a:rPr lang="es-CO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Prevención urgente</a:t>
              </a:r>
            </a:p>
          </p:txBody>
        </p:sp>
        <p:sp>
          <p:nvSpPr>
            <p:cNvPr id="49" name="Rectángulo redondeado 46">
              <a:hlinkClick r:id="" action="ppaction://noaction"/>
              <a:extLst>
                <a:ext uri="{FF2B5EF4-FFF2-40B4-BE49-F238E27FC236}">
                  <a16:creationId xmlns:a16="http://schemas.microsoft.com/office/drawing/2014/main" id="{CEE58437-A723-4D9C-AFE9-976DE7AD3C58}"/>
                </a:ext>
              </a:extLst>
            </p:cNvPr>
            <p:cNvSpPr/>
            <p:nvPr/>
          </p:nvSpPr>
          <p:spPr bwMode="auto">
            <a:xfrm rot="16200000">
              <a:off x="5334879" y="-382539"/>
              <a:ext cx="765074" cy="61123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lvl="0" algn="just"/>
              <a:r>
                <a:rPr lang="es-ES_tradnl" sz="11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Brindar Ayuda </a:t>
              </a:r>
              <a:r>
                <a:rPr lang="es-ES_tradnl" sz="11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</a:t>
              </a:r>
              <a:r>
                <a:rPr lang="es-ES_tradnl" sz="11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umanitaria en los términos establecidos en los artículos 47 y 63 la Ley 1448 de 2011 y demás normas reglamentarias en coordinación con las demás autoridades competentes.</a:t>
              </a:r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8703E471-E12B-D4C0-156B-E421739D7979}"/>
                </a:ext>
              </a:extLst>
            </p:cNvPr>
            <p:cNvSpPr txBox="1"/>
            <p:nvPr/>
          </p:nvSpPr>
          <p:spPr>
            <a:xfrm>
              <a:off x="625852" y="3530382"/>
              <a:ext cx="8199362" cy="10845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lvl="0" indent="-285750" algn="just">
                <a:lnSpc>
                  <a:spcPct val="107000"/>
                </a:lnSpc>
                <a:spcAft>
                  <a:spcPts val="800"/>
                </a:spcAft>
                <a:buFont typeface="Wingdings" panose="05000000000000000000" pitchFamily="2" charset="2"/>
                <a:buChar char="ü"/>
              </a:pPr>
              <a:r>
                <a:rPr lang="es-CO" sz="1100" b="1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Mecanismos concurrentes: </a:t>
              </a:r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dirigidos a fortalecer la capacidad de respuesta ante la inminencia de riesgo y la atención de emergencias humanitarias, mediante el suministro de materiales y/o mobiliario en físico para la construcción y/o mejoramiento de infraestructura social y comunitaria local e insumos y herramientas para proyectos agropecuarios.</a:t>
              </a:r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  <a:p>
              <a:pPr lvl="0" algn="just">
                <a:lnSpc>
                  <a:spcPct val="107000"/>
                </a:lnSpc>
                <a:spcAft>
                  <a:spcPts val="800"/>
                </a:spcAft>
              </a:pPr>
              <a:r>
                <a:rPr lang="es-ES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endParaRPr lang="es-CO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mbria" panose="02040503050406030204" pitchFamily="18" charset="0"/>
              </a:endParaRPr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1BC71360-19C1-25AC-BAF9-81C330CE54AB}"/>
                </a:ext>
              </a:extLst>
            </p:cNvPr>
            <p:cNvSpPr txBox="1"/>
            <p:nvPr/>
          </p:nvSpPr>
          <p:spPr>
            <a:xfrm>
              <a:off x="896984" y="4336545"/>
              <a:ext cx="63562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https://www.unidadvictimas.gov.co/es/resolucion-00097-de-25-enero-de-2022/72587</a:t>
              </a:r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8001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81CAA54-D5F1-5579-14BF-56D8800E36C6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3" name="Imagen 2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3AAF3F5A-7BAD-81CF-807E-C8EBFF58ED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  <p:pic>
        <p:nvPicPr>
          <p:cNvPr id="4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F496B713-55CD-AD51-0388-CEEA13A1E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upo 19">
            <a:extLst>
              <a:ext uri="{FF2B5EF4-FFF2-40B4-BE49-F238E27FC236}">
                <a16:creationId xmlns:a16="http://schemas.microsoft.com/office/drawing/2014/main" id="{3B9212EF-03A3-87F6-99EE-9FBF1B6540EB}"/>
              </a:ext>
            </a:extLst>
          </p:cNvPr>
          <p:cNvGrpSpPr/>
          <p:nvPr/>
        </p:nvGrpSpPr>
        <p:grpSpPr>
          <a:xfrm>
            <a:off x="553418" y="733292"/>
            <a:ext cx="7995510" cy="5000921"/>
            <a:chOff x="574244" y="359561"/>
            <a:chExt cx="8250970" cy="5000921"/>
          </a:xfrm>
        </p:grpSpPr>
        <p:sp>
          <p:nvSpPr>
            <p:cNvPr id="43" name="Rectángulo redondeado 46">
              <a:hlinkClick r:id="" action="ppaction://noaction"/>
              <a:extLst>
                <a:ext uri="{FF2B5EF4-FFF2-40B4-BE49-F238E27FC236}">
                  <a16:creationId xmlns:a16="http://schemas.microsoft.com/office/drawing/2014/main" id="{79D42D82-B16F-4B97-AECA-30655CBB9E48}"/>
                </a:ext>
              </a:extLst>
            </p:cNvPr>
            <p:cNvSpPr/>
            <p:nvPr/>
          </p:nvSpPr>
          <p:spPr bwMode="auto">
            <a:xfrm rot="16200000">
              <a:off x="4486153" y="-3552348"/>
              <a:ext cx="375551" cy="819936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spcBef>
                  <a:spcPct val="0"/>
                </a:spcBef>
              </a:pPr>
              <a:r>
                <a:rPr lang="es-CO" altLang="es-ES" sz="1400" b="1" dirty="0">
                  <a:latin typeface="Verdana" panose="020B0604030504040204" pitchFamily="34" charset="0"/>
                  <a:ea typeface="Verdana" panose="020B0604030504040204" pitchFamily="34" charset="0"/>
                </a:rPr>
                <a:t>Línea de trabajo : mecanismos de atención</a:t>
              </a:r>
              <a:endParaRPr lang="es-ES" altLang="es-ES" sz="14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6618125D-1529-BE7A-A0D1-CECF6750B30C}"/>
                </a:ext>
              </a:extLst>
            </p:cNvPr>
            <p:cNvSpPr txBox="1"/>
            <p:nvPr/>
          </p:nvSpPr>
          <p:spPr>
            <a:xfrm>
              <a:off x="604359" y="3410465"/>
              <a:ext cx="8199362" cy="17306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lvl="0" indent="-285750" algn="just">
                <a:lnSpc>
                  <a:spcPct val="107000"/>
                </a:lnSpc>
                <a:spcAft>
                  <a:spcPts val="800"/>
                </a:spcAft>
                <a:buFont typeface="Wingdings" panose="05000000000000000000" pitchFamily="2" charset="2"/>
                <a:buChar char="ü"/>
              </a:pPr>
              <a:r>
                <a:rPr lang="es-CO" sz="1100" b="1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Mecanismos subsidiarios en ayuda y atención humanitaria inmediata: </a:t>
              </a:r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rPr>
                <a:t>son las modalidades de apoyo para brindar Ayuda o Atención Humanitaria Inmediata de acuerdo con las competencias del municipio o distrito en los componentes de alimentación y alojamiento (incluyendo artículos de aseo, utensilios de cocina y hábitat) establecidos por la Ley para tal fin. La Unidad para las Victimas podrá brindar apoyo subsidiario a través de tres mecanismos: 1. Montos en dinero2. Especie periódico 3. Especie por evento.</a:t>
              </a:r>
              <a:endParaRPr lang="es-ES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  <a:p>
              <a:pPr marL="285750" lvl="0" indent="-285750" algn="just">
                <a:lnSpc>
                  <a:spcPct val="107000"/>
                </a:lnSpc>
                <a:spcAft>
                  <a:spcPts val="800"/>
                </a:spcAft>
                <a:buFont typeface="Wingdings" panose="05000000000000000000" pitchFamily="2" charset="2"/>
                <a:buChar char="ü"/>
              </a:pPr>
              <a:endParaRPr lang="es-ES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  <a:p>
              <a:pPr marL="285750" lvl="0" indent="-285750" algn="just">
                <a:lnSpc>
                  <a:spcPct val="107000"/>
                </a:lnSpc>
                <a:spcAft>
                  <a:spcPts val="800"/>
                </a:spcAft>
                <a:buFont typeface="Wingdings" panose="05000000000000000000" pitchFamily="2" charset="2"/>
                <a:buChar char="ü"/>
              </a:pPr>
              <a:endParaRPr lang="es-CO" sz="1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mbria" panose="02040503050406030204" pitchFamily="18" charset="0"/>
              </a:endParaRPr>
            </a:p>
          </p:txBody>
        </p:sp>
        <p:sp>
          <p:nvSpPr>
            <p:cNvPr id="5" name="Rectángulo redondeado 42">
              <a:hlinkClick r:id="" action="ppaction://noaction"/>
              <a:extLst>
                <a:ext uri="{FF2B5EF4-FFF2-40B4-BE49-F238E27FC236}">
                  <a16:creationId xmlns:a16="http://schemas.microsoft.com/office/drawing/2014/main" id="{3BEC1809-AC2D-9335-B96A-9E8385EFB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4172895" y="-2815132"/>
              <a:ext cx="1002068" cy="819936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endParaRPr lang="es-ES_tradnl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</a:rPr>
                <a:t>La SPAE adelanta acciones para implementar la estrategia de corresponsabilidad bajo el principio de subsidiariedad, para la entrega de los componentes de Ayuda y/o Atención Humanitaria Inmediata (AHI) previstos en los artículos 47 y 63 la Ley 1448 de 2011, y el principio de concurrencia para el fortalecimiento de la capacidad de respuesta de las entidades territoriales ante la inminencia de riesgo y la atención emergencias humanitarias.</a:t>
              </a:r>
              <a:endParaRPr lang="es-ES" sz="1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ángulo redondeado 46">
              <a:extLst>
                <a:ext uri="{FF2B5EF4-FFF2-40B4-BE49-F238E27FC236}">
                  <a16:creationId xmlns:a16="http://schemas.microsoft.com/office/drawing/2014/main" id="{A9BB33B4-AFB1-480F-9284-FDC45864347F}"/>
                </a:ext>
              </a:extLst>
            </p:cNvPr>
            <p:cNvSpPr/>
            <p:nvPr/>
          </p:nvSpPr>
          <p:spPr bwMode="auto">
            <a:xfrm rot="16200000">
              <a:off x="1416126" y="991629"/>
              <a:ext cx="351607" cy="203536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spcBef>
                  <a:spcPct val="0"/>
                </a:spcBef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Componente de política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Rectángulo redondeado 46">
              <a:extLst>
                <a:ext uri="{FF2B5EF4-FFF2-40B4-BE49-F238E27FC236}">
                  <a16:creationId xmlns:a16="http://schemas.microsoft.com/office/drawing/2014/main" id="{AAD47C88-0F78-B1F3-DB34-8664DA65F641}"/>
                </a:ext>
              </a:extLst>
            </p:cNvPr>
            <p:cNvSpPr/>
            <p:nvPr/>
          </p:nvSpPr>
          <p:spPr bwMode="auto">
            <a:xfrm rot="16200000">
              <a:off x="5541614" y="-1048581"/>
              <a:ext cx="351606" cy="611238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Función asociada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Rectángulo redondeado 46">
              <a:extLst>
                <a:ext uri="{FF2B5EF4-FFF2-40B4-BE49-F238E27FC236}">
                  <a16:creationId xmlns:a16="http://schemas.microsoft.com/office/drawing/2014/main" id="{7B7EA305-DB2D-A2C8-2489-2280663AB65C}"/>
                </a:ext>
              </a:extLst>
            </p:cNvPr>
            <p:cNvSpPr/>
            <p:nvPr/>
          </p:nvSpPr>
          <p:spPr bwMode="auto">
            <a:xfrm rot="16200000">
              <a:off x="4549730" y="-935055"/>
              <a:ext cx="351606" cy="819936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s-CO" altLang="es-ES" sz="1100" b="1" dirty="0">
                  <a:latin typeface="Verdana" panose="020B0604030504040204" pitchFamily="34" charset="0"/>
                  <a:ea typeface="Verdana" panose="020B0604030504040204" pitchFamily="34" charset="0"/>
                </a:rPr>
                <a:t>Acciones/productos  </a:t>
              </a:r>
              <a:endParaRPr lang="es-ES" altLang="es-ES" sz="11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1" name="Rectángulo redondeado 42">
              <a:hlinkClick r:id="" action="ppaction://noaction"/>
              <a:extLst>
                <a:ext uri="{FF2B5EF4-FFF2-40B4-BE49-F238E27FC236}">
                  <a16:creationId xmlns:a16="http://schemas.microsoft.com/office/drawing/2014/main" id="{F934F745-A32F-1BE7-564D-1E5CFCD7A4DC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1216849" y="1613049"/>
              <a:ext cx="750169" cy="20353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>
                <a:defRPr/>
              </a:pPr>
              <a:r>
                <a:rPr lang="es-CO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Atención inmediata</a:t>
              </a:r>
            </a:p>
          </p:txBody>
        </p:sp>
        <p:sp>
          <p:nvSpPr>
            <p:cNvPr id="12" name="Rectángulo redondeado 46">
              <a:hlinkClick r:id="" action="ppaction://noaction"/>
              <a:extLst>
                <a:ext uri="{FF2B5EF4-FFF2-40B4-BE49-F238E27FC236}">
                  <a16:creationId xmlns:a16="http://schemas.microsoft.com/office/drawing/2014/main" id="{6204FF51-6FE3-2C78-FC03-A10AD67CD261}"/>
                </a:ext>
              </a:extLst>
            </p:cNvPr>
            <p:cNvSpPr/>
            <p:nvPr/>
          </p:nvSpPr>
          <p:spPr bwMode="auto">
            <a:xfrm rot="16200000">
              <a:off x="5342335" y="-399452"/>
              <a:ext cx="750169" cy="611238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lvl="0" algn="just"/>
              <a:r>
                <a:rPr lang="es-ES_tradnl" sz="1100" dirty="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Brindar Ayuda Humanitaria en los términos establecidos en los artículos 47 y 63 la Ley 1448 de 2011 y demás normas reglamentarias en coordinación con las demás autoridades competentes.</a:t>
              </a:r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D91044D3-1151-1CCE-68C7-C8635AC1F01E}"/>
                </a:ext>
              </a:extLst>
            </p:cNvPr>
            <p:cNvSpPr txBox="1"/>
            <p:nvPr/>
          </p:nvSpPr>
          <p:spPr>
            <a:xfrm>
              <a:off x="945485" y="4591041"/>
              <a:ext cx="557339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</a:rPr>
                <a:t>Especie periódico: </a:t>
              </a:r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https://www.unidadvictimas.gov.co/es/NODE/38287</a:t>
              </a:r>
              <a:endParaRPr lang="es-CO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</a:rPr>
                <a:t>Especie por Evento: </a:t>
              </a:r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https://www.unidadvictimas.gov.co/es/NODE/15595</a:t>
              </a:r>
              <a:endParaRPr lang="es-CO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</a:rPr>
                <a:t>Dinero: </a:t>
              </a:r>
              <a:r>
                <a:rPr lang="es-CO" sz="1100" dirty="0">
                  <a:latin typeface="Verdana" panose="020B0604030504040204" pitchFamily="34" charset="0"/>
                  <a:ea typeface="Verdana" panose="020B0604030504040204" pitchFamily="34" charset="0"/>
                  <a:hlinkClick r:id="rId6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https://www.unidadvictimas.gov.co/es/NODE/20435</a:t>
              </a:r>
              <a:endParaRPr lang="es-CO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endParaRPr lang="es-ES" sz="11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7844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Google Shape;84098;p14" descr="Icontec_negativo_Mesa de trabajo 1.png">
            <a:extLst>
              <a:ext uri="{FF2B5EF4-FFF2-40B4-BE49-F238E27FC236}">
                <a16:creationId xmlns:a16="http://schemas.microsoft.com/office/drawing/2014/main" id="{6A0312FE-7954-4DDF-ABED-692AF68BBDE0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161" y="4986339"/>
            <a:ext cx="644128" cy="354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7E877D08-63A3-49B9-BA6F-34E90FE767E6}"/>
              </a:ext>
            </a:extLst>
          </p:cNvPr>
          <p:cNvSpPr/>
          <p:nvPr/>
        </p:nvSpPr>
        <p:spPr>
          <a:xfrm>
            <a:off x="949124" y="1700104"/>
            <a:ext cx="72457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CO" altLang="es-CO" sz="2000" b="1" dirty="0">
                <a:solidFill>
                  <a:srgbClr val="33404E"/>
                </a:solidFill>
                <a:latin typeface="+mj-lt"/>
                <a:ea typeface="Verdana" panose="020B0604030504040204" pitchFamily="34" charset="0"/>
              </a:rPr>
              <a:t>¿QUE ES LA SUBDIRECCIÓN DE PREVENCIÓN Y ATENCIÓN DE EMERGENCIAS?</a:t>
            </a:r>
          </a:p>
          <a:p>
            <a:pPr algn="just">
              <a:defRPr/>
            </a:pPr>
            <a:endParaRPr lang="es-ES" sz="2000" dirty="0">
              <a:latin typeface="+mj-lt"/>
              <a:ea typeface="Verdana" panose="020B0604030504040204" pitchFamily="34" charset="0"/>
            </a:endParaRPr>
          </a:p>
          <a:p>
            <a:pPr algn="just">
              <a:defRPr/>
            </a:pPr>
            <a:r>
              <a:rPr lang="es-CO" sz="2000" dirty="0">
                <a:latin typeface="+mj-lt"/>
                <a:ea typeface="Verdana" panose="020B0604030504040204" pitchFamily="34" charset="0"/>
              </a:rPr>
              <a:t>Es la dependencia encargada de apoyar a las entidades territoriales para que, como primeros respondientes, garanticen la respuesta humanitaria para las víctimas de hechos recientes con la entrega de los componentes de Ayuda y Atención Humanitaria Inmediata (AHI). Su actuación tiene como marco el enfoque humanitario, la prevención urgente y la estrategia de corresponsabilidad en desarrollo de los principios de subsidiariedad y concurrencia.</a:t>
            </a:r>
            <a:endParaRPr lang="es-ES" sz="2000" dirty="0">
              <a:latin typeface="+mj-lt"/>
              <a:ea typeface="Verdana" panose="020B060403050404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58808D2-FCC2-F3CF-A8DD-A4E73C2013AF}"/>
              </a:ext>
            </a:extLst>
          </p:cNvPr>
          <p:cNvSpPr/>
          <p:nvPr/>
        </p:nvSpPr>
        <p:spPr>
          <a:xfrm>
            <a:off x="0" y="6385322"/>
            <a:ext cx="9144000" cy="4726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350" dirty="0"/>
          </a:p>
        </p:txBody>
      </p:sp>
      <p:pic>
        <p:nvPicPr>
          <p:cNvPr id="13" name="Picture 2" descr="Vista previa de imagen">
            <a:extLst>
              <a:ext uri="{FF2B5EF4-FFF2-40B4-BE49-F238E27FC236}">
                <a16:creationId xmlns:a16="http://schemas.microsoft.com/office/drawing/2014/main" id="{08EEA5E5-173F-CD6E-D16D-20F6CBFD0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8" y="6385323"/>
            <a:ext cx="2346593" cy="472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815DA1EA-DDAC-9226-DBDA-2075EAB4F27E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4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10F190F3-354A-D7B4-6051-94B7794B7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B7EB3842-D32F-85EC-6670-212515FFB2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BE9378F-607E-FBF1-79B5-E963096F928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5ECF6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 dirty="0"/>
          </a:p>
        </p:txBody>
      </p:sp>
      <p:sp>
        <p:nvSpPr>
          <p:cNvPr id="16386" name="CuadroTexto 3">
            <a:extLst>
              <a:ext uri="{FF2B5EF4-FFF2-40B4-BE49-F238E27FC236}">
                <a16:creationId xmlns:a16="http://schemas.microsoft.com/office/drawing/2014/main" id="{E06498F8-D80B-1D5F-C165-4EFC103AF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24113"/>
            <a:ext cx="91440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O" altLang="es-US" sz="9000" dirty="0">
                <a:solidFill>
                  <a:srgbClr val="33404E"/>
                </a:solidFill>
                <a:latin typeface="Verdana" panose="020B0604030504040204" pitchFamily="34" charset="0"/>
              </a:rPr>
              <a:t>¡Gracias!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US" sz="40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3BD342A-7C28-108A-55FF-ECA60A2AE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12553"/>
            <a:ext cx="9144000" cy="5962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grama de flujo: conector 6">
            <a:extLst>
              <a:ext uri="{FF2B5EF4-FFF2-40B4-BE49-F238E27FC236}">
                <a16:creationId xmlns:a16="http://schemas.microsoft.com/office/drawing/2014/main" id="{120743FF-F0F9-FE97-8256-2E8DBDD1FE49}"/>
              </a:ext>
            </a:extLst>
          </p:cNvPr>
          <p:cNvSpPr/>
          <p:nvPr/>
        </p:nvSpPr>
        <p:spPr>
          <a:xfrm>
            <a:off x="3547431" y="4572000"/>
            <a:ext cx="457200" cy="457200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195" name="CuadroTexto 2">
            <a:extLst>
              <a:ext uri="{FF2B5EF4-FFF2-40B4-BE49-F238E27FC236}">
                <a16:creationId xmlns:a16="http://schemas.microsoft.com/office/drawing/2014/main" id="{FCC84538-0D30-44A7-852A-A102BA2E3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47762" y="1700212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CO" altLang="es-ES" sz="1350" dirty="0"/>
          </a:p>
        </p:txBody>
      </p:sp>
      <p:pic>
        <p:nvPicPr>
          <p:cNvPr id="8198" name="Imagen 2" descr="Icontec_negativo_Mesa de trabajo 1.png">
            <a:extLst>
              <a:ext uri="{FF2B5EF4-FFF2-40B4-BE49-F238E27FC236}">
                <a16:creationId xmlns:a16="http://schemas.microsoft.com/office/drawing/2014/main" id="{083A6D55-5E8A-48D8-829A-1BCFCA775C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72" y="5499498"/>
            <a:ext cx="727472" cy="472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CuadroTexto 4">
            <a:extLst>
              <a:ext uri="{FF2B5EF4-FFF2-40B4-BE49-F238E27FC236}">
                <a16:creationId xmlns:a16="http://schemas.microsoft.com/office/drawing/2014/main" id="{99736781-CA81-46E4-BC00-DCD13B0C2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693" y="521790"/>
            <a:ext cx="722260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s-ES" altLang="es-CO" sz="1600" b="1" dirty="0">
                <a:solidFill>
                  <a:srgbClr val="33404E"/>
                </a:solidFill>
                <a:latin typeface="+mj-lt"/>
                <a:ea typeface="Verdana" panose="020B0604030504040204" pitchFamily="34" charset="0"/>
              </a:rPr>
              <a:t>SPAE EN LA UNIDAD PARA LAS VICTIMAS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FC77365-8FB7-85B7-310A-2CA0DD1670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409" t="8042" r="20362" b="13005"/>
          <a:stretch/>
        </p:blipFill>
        <p:spPr>
          <a:xfrm>
            <a:off x="543665" y="1046952"/>
            <a:ext cx="8056659" cy="5110121"/>
          </a:xfrm>
          <a:prstGeom prst="rect">
            <a:avLst/>
          </a:prstGeom>
        </p:spPr>
      </p:pic>
      <p:sp>
        <p:nvSpPr>
          <p:cNvPr id="10" name="Diagrama de flujo: conector 9">
            <a:extLst>
              <a:ext uri="{FF2B5EF4-FFF2-40B4-BE49-F238E27FC236}">
                <a16:creationId xmlns:a16="http://schemas.microsoft.com/office/drawing/2014/main" id="{16FF9D9D-5B50-9A91-8C1E-54D04B43D884}"/>
              </a:ext>
            </a:extLst>
          </p:cNvPr>
          <p:cNvSpPr/>
          <p:nvPr/>
        </p:nvSpPr>
        <p:spPr>
          <a:xfrm>
            <a:off x="3382178" y="4442552"/>
            <a:ext cx="969485" cy="716096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0D1E112-E5DC-FFF6-B750-4880A1A4509F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3" name="Imagen 2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5A1CBDE2-A298-4F01-ACA6-A79C8C5056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  <p:pic>
        <p:nvPicPr>
          <p:cNvPr id="4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997EBF07-96CD-BC52-83B2-FF3B1A25E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Google Shape;84098;p14" descr="Icontec_negativo_Mesa de trabajo 1.png">
            <a:extLst>
              <a:ext uri="{FF2B5EF4-FFF2-40B4-BE49-F238E27FC236}">
                <a16:creationId xmlns:a16="http://schemas.microsoft.com/office/drawing/2014/main" id="{6A0312FE-7954-4DDF-ABED-692AF68BBDE0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161" y="4986339"/>
            <a:ext cx="644128" cy="354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D3C73103-8821-ADED-D770-0CCE2BB66A7E}"/>
              </a:ext>
            </a:extLst>
          </p:cNvPr>
          <p:cNvSpPr/>
          <p:nvPr/>
        </p:nvSpPr>
        <p:spPr>
          <a:xfrm>
            <a:off x="915996" y="1347313"/>
            <a:ext cx="716472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O" altLang="es-CO" sz="1600" b="1" dirty="0">
                <a:solidFill>
                  <a:srgbClr val="33404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ENFOQUE HUMANITARIO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es-CO" altLang="es-CO" sz="1600" dirty="0">
              <a:latin typeface="+mj-lt"/>
              <a:ea typeface="Verdana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es-CO" altLang="es-CO" sz="1600" dirty="0">
                <a:latin typeface="Verdana" panose="020B0604030504040204" pitchFamily="34" charset="0"/>
                <a:ea typeface="Verdana" panose="020B0604030504040204" pitchFamily="34" charset="0"/>
              </a:rPr>
              <a:t>De acuerdo con el Decreto 1084 de 2015, Artículo 2.2.1.2: “la atención a las víctimas en los términos del artículo 3 de la Ley 1448 de 2011, se brindará de manera solidaria en atención a las necesidades de riesgo o grado de vulnerabilidad de los afectados, con el fin de brindar soporte humanitario, trato respetuoso e imparcial, asegurando condiciones de dignidad e integridad física, psicológica y moral de la familia”. 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es-CO" altLang="es-CO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es-CO" altLang="es-CO" sz="1600" dirty="0">
                <a:latin typeface="Verdana" panose="020B0604030504040204" pitchFamily="34" charset="0"/>
                <a:ea typeface="Verdana" panose="020B0604030504040204" pitchFamily="34" charset="0"/>
              </a:rPr>
              <a:t>Este enfoque se aplica para garantizar el derecho a la subsistencia mínima, en tanto expresión del derecho al mínimo vital, cuyos principales componentes son: alimentación, alojamiento temporal y salud, como también aquellos previstos en el artículo 47 de la Ley 1448 de 2011.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4C3784B-372A-D5C6-7E05-97374DD30973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4" name="Imagen 3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4B824ADE-8009-1BCF-1604-D330D164D1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  <p:pic>
        <p:nvPicPr>
          <p:cNvPr id="5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B7D201D8-04DC-FD1E-F190-7F8FDCA8A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315032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5" name="Rectángulo 2">
            <a:extLst>
              <a:ext uri="{FF2B5EF4-FFF2-40B4-BE49-F238E27FC236}">
                <a16:creationId xmlns:a16="http://schemas.microsoft.com/office/drawing/2014/main" id="{68A06C5A-BD22-4E0C-AB28-379E969A9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1620" y="589270"/>
            <a:ext cx="70212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CO" altLang="es-ES" sz="1600" b="1" dirty="0">
                <a:solidFill>
                  <a:srgbClr val="33404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FUNCIONES DE LA SPAE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CO" altLang="es-ES" sz="1600" b="1" dirty="0">
                <a:solidFill>
                  <a:srgbClr val="33404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(DECRETO 4802 DE 2011, ART. 18 Y 19)</a:t>
            </a:r>
            <a:endParaRPr lang="es-CO" altLang="es-ES" sz="16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1D238631-F088-581B-3130-78C1A47341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9770387"/>
              </p:ext>
            </p:extLst>
          </p:nvPr>
        </p:nvGraphicFramePr>
        <p:xfrm>
          <a:off x="1005102" y="1412484"/>
          <a:ext cx="7075623" cy="4785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:a16="http://schemas.microsoft.com/office/drawing/2014/main" id="{376CFD9F-B302-AEB6-CC2C-ED209671C895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3" name="Imagen 2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38EA545B-6DA1-2361-57A2-CD952CEB14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  <p:pic>
        <p:nvPicPr>
          <p:cNvPr id="4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8EFB077B-BD10-E009-A55B-87850EF01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3954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66BDECBD-F769-A29C-02EB-4E15E671D8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3618542"/>
              </p:ext>
            </p:extLst>
          </p:nvPr>
        </p:nvGraphicFramePr>
        <p:xfrm>
          <a:off x="1252426" y="1650360"/>
          <a:ext cx="6830193" cy="1822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3339F88D-15A4-E1AE-AD77-3424E9D247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6912063"/>
              </p:ext>
            </p:extLst>
          </p:nvPr>
        </p:nvGraphicFramePr>
        <p:xfrm>
          <a:off x="1252427" y="3887463"/>
          <a:ext cx="6830192" cy="1719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:a16="http://schemas.microsoft.com/office/drawing/2014/main" id="{32EA263F-DF6F-FB4A-222F-E01BED4F9A6F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3" name="Imagen 2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50DF6C29-FCA4-C134-82B7-892479712EB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  <p:pic>
        <p:nvPicPr>
          <p:cNvPr id="5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770AD560-8C03-AE71-5012-F4509EF18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ángulo 2">
            <a:extLst>
              <a:ext uri="{FF2B5EF4-FFF2-40B4-BE49-F238E27FC236}">
                <a16:creationId xmlns:a16="http://schemas.microsoft.com/office/drawing/2014/main" id="{F117EB3F-7963-585A-8049-052EA4B31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1620" y="589270"/>
            <a:ext cx="70212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CO" altLang="es-ES" sz="1600" b="1" dirty="0">
                <a:solidFill>
                  <a:srgbClr val="33404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FUNCIONES DE LA SPAE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CO" altLang="es-ES" sz="1600" b="1" dirty="0">
                <a:solidFill>
                  <a:srgbClr val="33404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(DECRETO 4802 DE 2011, ART. 18 Y 19)</a:t>
            </a:r>
            <a:endParaRPr lang="es-CO" altLang="es-ES" sz="18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CuadroTexto 2">
            <a:extLst>
              <a:ext uri="{FF2B5EF4-FFF2-40B4-BE49-F238E27FC236}">
                <a16:creationId xmlns:a16="http://schemas.microsoft.com/office/drawing/2014/main" id="{46AC1D80-0E78-49A5-B572-281C372AD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47762" y="1700212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CO" altLang="es-ES" sz="1350" dirty="0"/>
          </a:p>
        </p:txBody>
      </p:sp>
      <p:pic>
        <p:nvPicPr>
          <p:cNvPr id="17415" name="Imagen 2" descr="Icontec_negativo_Mesa de trabajo 1.png">
            <a:extLst>
              <a:ext uri="{FF2B5EF4-FFF2-40B4-BE49-F238E27FC236}">
                <a16:creationId xmlns:a16="http://schemas.microsoft.com/office/drawing/2014/main" id="{D57EB24C-8701-4433-859A-3894EC08C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72" y="5499498"/>
            <a:ext cx="727472" cy="472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>
            <a:hlinkClick r:id="rId4" action="ppaction://hlinksldjump"/>
            <a:extLst>
              <a:ext uri="{FF2B5EF4-FFF2-40B4-BE49-F238E27FC236}">
                <a16:creationId xmlns:a16="http://schemas.microsoft.com/office/drawing/2014/main" id="{4D6D9BA6-9841-4978-5B94-3284CE67C2F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5852" t="20988" r="19276" b="16794"/>
          <a:stretch/>
        </p:blipFill>
        <p:spPr>
          <a:xfrm>
            <a:off x="692450" y="1232856"/>
            <a:ext cx="7784256" cy="4964922"/>
          </a:xfrm>
          <a:prstGeom prst="rect">
            <a:avLst/>
          </a:prstGeom>
        </p:spPr>
      </p:pic>
      <p:sp>
        <p:nvSpPr>
          <p:cNvPr id="32" name="CuadroTexto 4">
            <a:extLst>
              <a:ext uri="{FF2B5EF4-FFF2-40B4-BE49-F238E27FC236}">
                <a16:creationId xmlns:a16="http://schemas.microsoft.com/office/drawing/2014/main" id="{7B7F038D-7C88-C7CB-F066-345971518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32" y="500549"/>
            <a:ext cx="816044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CO" sz="1600" b="1" dirty="0">
                <a:solidFill>
                  <a:srgbClr val="33404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MEDIDAS DE PREVENCIÓN Y ATENCIÓN A CARGO DE LA SPAE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9D1A9AA-F85F-4E8A-A781-53B74881414B}"/>
              </a:ext>
            </a:extLst>
          </p:cNvPr>
          <p:cNvSpPr txBox="1"/>
          <p:nvPr/>
        </p:nvSpPr>
        <p:spPr>
          <a:xfrm>
            <a:off x="6371859" y="1377046"/>
            <a:ext cx="1755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Atención</a:t>
            </a:r>
            <a:endParaRPr lang="es-ES" b="1" dirty="0">
              <a:latin typeface="Verdana" panose="020B0604030504040204" pitchFamily="34" charset="0"/>
              <a:ea typeface="Verdana" panose="020B0604030504040204" pitchFamily="34" charset="0"/>
              <a:cs typeface="Calibri Light" panose="020F0302020204030204" pitchFamily="34" charset="0"/>
            </a:endParaRPr>
          </a:p>
          <a:p>
            <a:endParaRPr lang="es-CO" sz="2000" dirty="0">
              <a:latin typeface="Comic Sans MS" panose="030F0702030302020204" pitchFamily="66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9206F8F-7DA7-4EA1-AB66-79B1883C1209}"/>
              </a:ext>
            </a:extLst>
          </p:cNvPr>
          <p:cNvSpPr txBox="1"/>
          <p:nvPr/>
        </p:nvSpPr>
        <p:spPr>
          <a:xfrm>
            <a:off x="692451" y="1377046"/>
            <a:ext cx="1755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Prevención</a:t>
            </a:r>
          </a:p>
          <a:p>
            <a:endParaRPr lang="es-CO" sz="2000" dirty="0">
              <a:latin typeface="Comic Sans MS" panose="030F0702030302020204" pitchFamily="66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2B40C32-DEBB-021E-31A6-F4749C9FB649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4" name="Imagen 3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310DA21F-CDCF-36EE-58CC-DECF1664D9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</p:spTree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CuadroTexto 2">
            <a:extLst>
              <a:ext uri="{FF2B5EF4-FFF2-40B4-BE49-F238E27FC236}">
                <a16:creationId xmlns:a16="http://schemas.microsoft.com/office/drawing/2014/main" id="{98C4EC6E-8C09-496F-BD2A-DD1AC3E82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47762" y="1700212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CO" altLang="es-ES" sz="1350" dirty="0"/>
          </a:p>
        </p:txBody>
      </p:sp>
      <p:pic>
        <p:nvPicPr>
          <p:cNvPr id="45063" name="Imagen 2" descr="Icontec_negativo_Mesa de trabajo 1.png">
            <a:extLst>
              <a:ext uri="{FF2B5EF4-FFF2-40B4-BE49-F238E27FC236}">
                <a16:creationId xmlns:a16="http://schemas.microsoft.com/office/drawing/2014/main" id="{F27BBA7D-A2CE-4B44-B71F-B8140482B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272" y="5499498"/>
            <a:ext cx="727472" cy="472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ángulo 36">
            <a:extLst>
              <a:ext uri="{FF2B5EF4-FFF2-40B4-BE49-F238E27FC236}">
                <a16:creationId xmlns:a16="http://schemas.microsoft.com/office/drawing/2014/main" id="{E3713176-FDFA-4526-8F19-9A292C6347D6}"/>
              </a:ext>
            </a:extLst>
          </p:cNvPr>
          <p:cNvSpPr/>
          <p:nvPr/>
        </p:nvSpPr>
        <p:spPr>
          <a:xfrm>
            <a:off x="3400147" y="2551835"/>
            <a:ext cx="2572308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es-ES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0" name="Rectángulo 119">
            <a:extLst>
              <a:ext uri="{FF2B5EF4-FFF2-40B4-BE49-F238E27FC236}">
                <a16:creationId xmlns:a16="http://schemas.microsoft.com/office/drawing/2014/main" id="{6DDF232A-5A64-4008-9DC4-B43BB5EA7414}"/>
              </a:ext>
            </a:extLst>
          </p:cNvPr>
          <p:cNvSpPr/>
          <p:nvPr/>
        </p:nvSpPr>
        <p:spPr>
          <a:xfrm>
            <a:off x="5796314" y="2068624"/>
            <a:ext cx="2663915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es-ES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2" name="CuadroTexto 4">
            <a:extLst>
              <a:ext uri="{FF2B5EF4-FFF2-40B4-BE49-F238E27FC236}">
                <a16:creationId xmlns:a16="http://schemas.microsoft.com/office/drawing/2014/main" id="{BA05CF82-69D5-8ECB-6BE3-82F225B92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689" y="551980"/>
            <a:ext cx="54552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CO" sz="1800" b="1" dirty="0">
                <a:solidFill>
                  <a:srgbClr val="33404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MOMENTOS DE LA PREVENCIÓN - PPV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159AA189-42BB-9F53-9898-21E4A306B8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0023326"/>
              </p:ext>
            </p:extLst>
          </p:nvPr>
        </p:nvGraphicFramePr>
        <p:xfrm>
          <a:off x="362083" y="1108868"/>
          <a:ext cx="8488315" cy="5455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Gráfico 7" descr="Atrás con relleno sólido">
            <a:extLst>
              <a:ext uri="{FF2B5EF4-FFF2-40B4-BE49-F238E27FC236}">
                <a16:creationId xmlns:a16="http://schemas.microsoft.com/office/drawing/2014/main" id="{4125CDEC-B63B-A27A-B538-F8C9AE535B8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626371" y="2131573"/>
            <a:ext cx="914400" cy="914400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652C116-E2E9-955F-92FC-30E337B1A78C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4" name="Imagen 3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7D086E20-3E37-D8D8-1823-BC03743DF5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  <p:pic>
        <p:nvPicPr>
          <p:cNvPr id="5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C51D631B-D260-79C2-3A89-2CA50A7642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adroTexto 132">
            <a:extLst>
              <a:ext uri="{FF2B5EF4-FFF2-40B4-BE49-F238E27FC236}">
                <a16:creationId xmlns:a16="http://schemas.microsoft.com/office/drawing/2014/main" id="{CF3D4593-6A52-8EAE-86FA-6A70D55E0D85}"/>
              </a:ext>
            </a:extLst>
          </p:cNvPr>
          <p:cNvSpPr txBox="1"/>
          <p:nvPr/>
        </p:nvSpPr>
        <p:spPr>
          <a:xfrm>
            <a:off x="1502296" y="531190"/>
            <a:ext cx="61394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CO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es-CO" b="1" dirty="0">
                <a:solidFill>
                  <a:srgbClr val="33404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FASES DE ATENCIÓN Y AYUDA HUMANITARIA </a:t>
            </a:r>
            <a:endParaRPr lang="es-ES" b="1" dirty="0">
              <a:solidFill>
                <a:srgbClr val="33404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1CFBA3E4-5DFA-9A1A-8936-F33A19641130}"/>
              </a:ext>
            </a:extLst>
          </p:cNvPr>
          <p:cNvGrpSpPr/>
          <p:nvPr/>
        </p:nvGrpSpPr>
        <p:grpSpPr>
          <a:xfrm>
            <a:off x="319489" y="1223893"/>
            <a:ext cx="8505022" cy="4748695"/>
            <a:chOff x="872622" y="1360801"/>
            <a:chExt cx="9297572" cy="4537653"/>
          </a:xfrm>
        </p:grpSpPr>
        <p:cxnSp>
          <p:nvCxnSpPr>
            <p:cNvPr id="38" name="Conector recto de flecha 37">
              <a:extLst>
                <a:ext uri="{FF2B5EF4-FFF2-40B4-BE49-F238E27FC236}">
                  <a16:creationId xmlns:a16="http://schemas.microsoft.com/office/drawing/2014/main" id="{BF34B087-545F-7D3D-3A4B-16DAAD62D5D9}"/>
                </a:ext>
              </a:extLst>
            </p:cNvPr>
            <p:cNvCxnSpPr>
              <a:cxnSpLocks/>
              <a:stCxn id="51" idx="2"/>
              <a:endCxn id="53" idx="0"/>
            </p:cNvCxnSpPr>
            <p:nvPr/>
          </p:nvCxnSpPr>
          <p:spPr>
            <a:xfrm flipV="1">
              <a:off x="8067425" y="4536680"/>
              <a:ext cx="640221" cy="65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38">
              <a:extLst>
                <a:ext uri="{FF2B5EF4-FFF2-40B4-BE49-F238E27FC236}">
                  <a16:creationId xmlns:a16="http://schemas.microsoft.com/office/drawing/2014/main" id="{1B2F7AF4-BA31-AD38-CA27-37BB3418BE2F}"/>
                </a:ext>
              </a:extLst>
            </p:cNvPr>
            <p:cNvCxnSpPr>
              <a:cxnSpLocks/>
              <a:stCxn id="49" idx="2"/>
              <a:endCxn id="54" idx="0"/>
            </p:cNvCxnSpPr>
            <p:nvPr/>
          </p:nvCxnSpPr>
          <p:spPr>
            <a:xfrm>
              <a:off x="2316167" y="4536681"/>
              <a:ext cx="619961" cy="13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ángulo redondeado 42">
              <a:extLst>
                <a:ext uri="{FF2B5EF4-FFF2-40B4-BE49-F238E27FC236}">
                  <a16:creationId xmlns:a16="http://schemas.microsoft.com/office/drawing/2014/main" id="{B47EC82C-E111-60EB-E49C-5CF2075B599D}"/>
                </a:ext>
              </a:extLst>
            </p:cNvPr>
            <p:cNvSpPr/>
            <p:nvPr/>
          </p:nvSpPr>
          <p:spPr bwMode="auto">
            <a:xfrm rot="16200000">
              <a:off x="8131605" y="722091"/>
              <a:ext cx="471316" cy="3605863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9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Víctimas hechos diferentes al desplazamiento </a:t>
              </a:r>
              <a:endParaRPr lang="es-E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1" name="Rectángulo redondeado 45">
              <a:extLst>
                <a:ext uri="{FF2B5EF4-FFF2-40B4-BE49-F238E27FC236}">
                  <a16:creationId xmlns:a16="http://schemas.microsoft.com/office/drawing/2014/main" id="{7B4AF987-454E-CDC4-0EF7-1B70B61653A9}"/>
                </a:ext>
              </a:extLst>
            </p:cNvPr>
            <p:cNvSpPr/>
            <p:nvPr/>
          </p:nvSpPr>
          <p:spPr bwMode="auto">
            <a:xfrm rot="16200000">
              <a:off x="3332752" y="-170767"/>
              <a:ext cx="471317" cy="5391578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9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Víctimas de desplazamiento forzado </a:t>
              </a:r>
              <a:endParaRPr lang="es-E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4" name="Rectángulo redondeado 51">
              <a:extLst>
                <a:ext uri="{FF2B5EF4-FFF2-40B4-BE49-F238E27FC236}">
                  <a16:creationId xmlns:a16="http://schemas.microsoft.com/office/drawing/2014/main" id="{BC34891C-0C47-F715-8E4D-D4B20272822C}"/>
                </a:ext>
              </a:extLst>
            </p:cNvPr>
            <p:cNvSpPr/>
            <p:nvPr/>
          </p:nvSpPr>
          <p:spPr bwMode="auto">
            <a:xfrm rot="16200000">
              <a:off x="5380588" y="-842833"/>
              <a:ext cx="467876" cy="487514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9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OCURRENCIA HECHO VICTIMIZANTE</a:t>
              </a:r>
              <a:endParaRPr lang="es-E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5" name="Rectángulo redondeado 45">
              <a:extLst>
                <a:ext uri="{FF2B5EF4-FFF2-40B4-BE49-F238E27FC236}">
                  <a16:creationId xmlns:a16="http://schemas.microsoft.com/office/drawing/2014/main" id="{13105FC5-D3FD-3EC6-BB9C-23BC3A7D17F4}"/>
                </a:ext>
              </a:extLst>
            </p:cNvPr>
            <p:cNvSpPr/>
            <p:nvPr/>
          </p:nvSpPr>
          <p:spPr bwMode="auto">
            <a:xfrm rot="16200000">
              <a:off x="3334471" y="2169797"/>
              <a:ext cx="467878" cy="2309197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Atención Humanitaria</a:t>
              </a:r>
              <a:endParaRPr lang="es-E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7" name="Rectángulo redondeado 42">
              <a:extLst>
                <a:ext uri="{FF2B5EF4-FFF2-40B4-BE49-F238E27FC236}">
                  <a16:creationId xmlns:a16="http://schemas.microsoft.com/office/drawing/2014/main" id="{A328F8E3-75FA-2055-C4D1-C736033BADFF}"/>
                </a:ext>
              </a:extLst>
            </p:cNvPr>
            <p:cNvSpPr/>
            <p:nvPr/>
          </p:nvSpPr>
          <p:spPr bwMode="auto">
            <a:xfrm rot="16200000">
              <a:off x="8133704" y="2219514"/>
              <a:ext cx="467118" cy="2309198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Ayuda Humanitaria</a:t>
              </a:r>
              <a:endParaRPr lang="es-E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9" name="Rectángulo redondeado 45">
              <a:extLst>
                <a:ext uri="{FF2B5EF4-FFF2-40B4-BE49-F238E27FC236}">
                  <a16:creationId xmlns:a16="http://schemas.microsoft.com/office/drawing/2014/main" id="{3C9E619B-8D32-40C1-4613-7DF3C8986ED0}"/>
                </a:ext>
              </a:extLst>
            </p:cNvPr>
            <p:cNvSpPr/>
            <p:nvPr/>
          </p:nvSpPr>
          <p:spPr bwMode="auto">
            <a:xfrm rot="16200000">
              <a:off x="1216313" y="4066277"/>
              <a:ext cx="1258899" cy="940808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Inmediata (alcaldía municipal)</a:t>
              </a:r>
              <a:endParaRPr lang="es-E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0" name="Rectángulo redondeado 45">
              <a:extLst>
                <a:ext uri="{FF2B5EF4-FFF2-40B4-BE49-F238E27FC236}">
                  <a16:creationId xmlns:a16="http://schemas.microsoft.com/office/drawing/2014/main" id="{3E29148C-9895-520C-CBEB-9CA7E1980AE2}"/>
                </a:ext>
              </a:extLst>
            </p:cNvPr>
            <p:cNvSpPr/>
            <p:nvPr/>
          </p:nvSpPr>
          <p:spPr bwMode="auto">
            <a:xfrm rot="16200000">
              <a:off x="5161020" y="4072865"/>
              <a:ext cx="1245719" cy="940807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Transición</a:t>
              </a:r>
            </a:p>
            <a:p>
              <a:pPr algn="ctr" eaLnBrk="1" hangingPunct="1">
                <a:defRPr/>
              </a:pPr>
              <a:r>
                <a:rPr lang="es-CO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(Unidad para las Víctimas) </a:t>
              </a:r>
              <a:endParaRPr lang="es-E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1" name="Rectángulo redondeado 42">
              <a:extLst>
                <a:ext uri="{FF2B5EF4-FFF2-40B4-BE49-F238E27FC236}">
                  <a16:creationId xmlns:a16="http://schemas.microsoft.com/office/drawing/2014/main" id="{F139D58E-9E78-7CE9-6057-7895DEC30BFA}"/>
                </a:ext>
              </a:extLst>
            </p:cNvPr>
            <p:cNvSpPr/>
            <p:nvPr/>
          </p:nvSpPr>
          <p:spPr bwMode="auto">
            <a:xfrm rot="16200000">
              <a:off x="6871698" y="3983586"/>
              <a:ext cx="1272082" cy="1119372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Ayuda Humanitaria Inmediata </a:t>
              </a:r>
            </a:p>
            <a:p>
              <a:pPr algn="ctr" eaLnBrk="1" hangingPunct="1">
                <a:defRPr/>
              </a:pPr>
              <a:r>
                <a:rPr lang="es-CO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(alcaldía municipal)</a:t>
              </a:r>
              <a:endParaRPr lang="es-E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3" name="Rectángulo redondeado 42">
              <a:extLst>
                <a:ext uri="{FF2B5EF4-FFF2-40B4-BE49-F238E27FC236}">
                  <a16:creationId xmlns:a16="http://schemas.microsoft.com/office/drawing/2014/main" id="{F96944B8-5FF0-63FE-B7FF-47AF73FE2664}"/>
                </a:ext>
              </a:extLst>
            </p:cNvPr>
            <p:cNvSpPr/>
            <p:nvPr/>
          </p:nvSpPr>
          <p:spPr bwMode="auto">
            <a:xfrm rot="16200000">
              <a:off x="8637883" y="3976994"/>
              <a:ext cx="1258898" cy="1119372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Ayuda Humanitaria por afectación (Unidad para las víctimas)</a:t>
              </a:r>
              <a:endParaRPr lang="es-E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4" name="Rectángulo redondeado 45">
              <a:extLst>
                <a:ext uri="{FF2B5EF4-FFF2-40B4-BE49-F238E27FC236}">
                  <a16:creationId xmlns:a16="http://schemas.microsoft.com/office/drawing/2014/main" id="{7A3728AF-7EAF-76D7-FE5B-DEA446C6C74B}"/>
                </a:ext>
              </a:extLst>
            </p:cNvPr>
            <p:cNvSpPr/>
            <p:nvPr/>
          </p:nvSpPr>
          <p:spPr bwMode="auto">
            <a:xfrm rot="16200000">
              <a:off x="2777081" y="4079458"/>
              <a:ext cx="1258901" cy="940808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Emergencia</a:t>
              </a:r>
            </a:p>
            <a:p>
              <a:pPr algn="ctr" eaLnBrk="1" hangingPunct="1">
                <a:defRPr/>
              </a:pPr>
              <a:r>
                <a:rPr lang="es-CO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(Unidad para las Víctimas)</a:t>
              </a:r>
              <a:endParaRPr lang="es-E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5" name="17 CuadroTexto">
              <a:extLst>
                <a:ext uri="{FF2B5EF4-FFF2-40B4-BE49-F238E27FC236}">
                  <a16:creationId xmlns:a16="http://schemas.microsoft.com/office/drawing/2014/main" id="{6F197747-784E-7BF3-0CC5-F6A7EED2FEA0}"/>
                </a:ext>
              </a:extLst>
            </p:cNvPr>
            <p:cNvSpPr txBox="1"/>
            <p:nvPr/>
          </p:nvSpPr>
          <p:spPr>
            <a:xfrm rot="16200000">
              <a:off x="2147385" y="4347986"/>
              <a:ext cx="957437" cy="4037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es-CO" altLang="es-ES" sz="900" b="1" dirty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Inclusión en el (RUV)</a:t>
              </a:r>
            </a:p>
          </p:txBody>
        </p:sp>
        <p:sp>
          <p:nvSpPr>
            <p:cNvPr id="56" name="17 CuadroTexto">
              <a:extLst>
                <a:ext uri="{FF2B5EF4-FFF2-40B4-BE49-F238E27FC236}">
                  <a16:creationId xmlns:a16="http://schemas.microsoft.com/office/drawing/2014/main" id="{C731761A-858A-8CD6-AE2E-EB5063C8ECA2}"/>
                </a:ext>
              </a:extLst>
            </p:cNvPr>
            <p:cNvSpPr txBox="1"/>
            <p:nvPr/>
          </p:nvSpPr>
          <p:spPr>
            <a:xfrm rot="16200000">
              <a:off x="7924278" y="4264385"/>
              <a:ext cx="957437" cy="40374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es-CO" altLang="es-ES" sz="900" b="1" dirty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Inclusión en el (RUV)</a:t>
              </a:r>
            </a:p>
          </p:txBody>
        </p:sp>
        <p:cxnSp>
          <p:nvCxnSpPr>
            <p:cNvPr id="57" name="Conector recto de flecha 56">
              <a:extLst>
                <a:ext uri="{FF2B5EF4-FFF2-40B4-BE49-F238E27FC236}">
                  <a16:creationId xmlns:a16="http://schemas.microsoft.com/office/drawing/2014/main" id="{8C871B4E-4052-92E4-BA32-2E85400E231B}"/>
                </a:ext>
              </a:extLst>
            </p:cNvPr>
            <p:cNvCxnSpPr>
              <a:cxnSpLocks/>
              <a:stCxn id="41" idx="1"/>
              <a:endCxn id="45" idx="3"/>
            </p:cNvCxnSpPr>
            <p:nvPr/>
          </p:nvCxnSpPr>
          <p:spPr>
            <a:xfrm>
              <a:off x="3568411" y="2760681"/>
              <a:ext cx="0" cy="3297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de flecha 57">
              <a:extLst>
                <a:ext uri="{FF2B5EF4-FFF2-40B4-BE49-F238E27FC236}">
                  <a16:creationId xmlns:a16="http://schemas.microsoft.com/office/drawing/2014/main" id="{B82544B1-6251-E026-4382-66B572AC0F32}"/>
                </a:ext>
              </a:extLst>
            </p:cNvPr>
            <p:cNvCxnSpPr>
              <a:cxnSpLocks/>
              <a:stCxn id="40" idx="1"/>
              <a:endCxn id="47" idx="3"/>
            </p:cNvCxnSpPr>
            <p:nvPr/>
          </p:nvCxnSpPr>
          <p:spPr>
            <a:xfrm flipH="1">
              <a:off x="8367263" y="2760681"/>
              <a:ext cx="1" cy="3798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: angular 58">
              <a:extLst>
                <a:ext uri="{FF2B5EF4-FFF2-40B4-BE49-F238E27FC236}">
                  <a16:creationId xmlns:a16="http://schemas.microsoft.com/office/drawing/2014/main" id="{8849CD8B-82CE-A55D-A2B9-77FDDC956D9F}"/>
                </a:ext>
              </a:extLst>
            </p:cNvPr>
            <p:cNvCxnSpPr>
              <a:cxnSpLocks/>
              <a:stCxn id="47" idx="0"/>
              <a:endCxn id="51" idx="0"/>
            </p:cNvCxnSpPr>
            <p:nvPr/>
          </p:nvCxnSpPr>
          <p:spPr>
            <a:xfrm rot="10800000" flipV="1">
              <a:off x="6948054" y="3374112"/>
              <a:ext cx="264611" cy="1169159"/>
            </a:xfrm>
            <a:prstGeom prst="bentConnector3">
              <a:avLst>
                <a:gd name="adj1" fmla="val 215247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Abrir llave 59">
              <a:extLst>
                <a:ext uri="{FF2B5EF4-FFF2-40B4-BE49-F238E27FC236}">
                  <a16:creationId xmlns:a16="http://schemas.microsoft.com/office/drawing/2014/main" id="{A684AFB8-EC5E-EEDF-E1ED-6D5819C334CD}"/>
                </a:ext>
              </a:extLst>
            </p:cNvPr>
            <p:cNvSpPr/>
            <p:nvPr/>
          </p:nvSpPr>
          <p:spPr>
            <a:xfrm rot="16200000">
              <a:off x="1777890" y="4838055"/>
              <a:ext cx="155585" cy="940810"/>
            </a:xfrm>
            <a:prstGeom prst="leftBrac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CO" sz="9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2" name="Rectángulo 215">
              <a:extLst>
                <a:ext uri="{FF2B5EF4-FFF2-40B4-BE49-F238E27FC236}">
                  <a16:creationId xmlns:a16="http://schemas.microsoft.com/office/drawing/2014/main" id="{279B9DCF-06C6-1A7E-A9A7-B1B783BFE3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4072" y="5413192"/>
              <a:ext cx="1565103" cy="4852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s-CO" altLang="es-CO" sz="900" b="1" dirty="0">
                  <a:latin typeface="Verdana" panose="020B0604030504040204" pitchFamily="34" charset="0"/>
                  <a:ea typeface="Verdana" panose="020B0604030504040204" pitchFamily="34" charset="0"/>
                </a:rPr>
                <a:t>SPAE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CO" altLang="es-CO" sz="900" dirty="0">
                  <a:latin typeface="Verdana" panose="020B0604030504040204" pitchFamily="34" charset="0"/>
                  <a:ea typeface="Verdana" panose="020B0604030504040204" pitchFamily="34" charset="0"/>
                </a:rPr>
                <a:t>(Responsable subsidiario)</a:t>
              </a:r>
            </a:p>
          </p:txBody>
        </p:sp>
        <p:sp>
          <p:nvSpPr>
            <p:cNvPr id="63" name="Rectángulo 215">
              <a:extLst>
                <a:ext uri="{FF2B5EF4-FFF2-40B4-BE49-F238E27FC236}">
                  <a16:creationId xmlns:a16="http://schemas.microsoft.com/office/drawing/2014/main" id="{0FEF754E-01B2-F948-6E97-B63E6E85B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6126" y="5410134"/>
              <a:ext cx="3243796" cy="3529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s-CO" altLang="es-CO" sz="900" b="1" dirty="0">
                  <a:latin typeface="Verdana" panose="020B0604030504040204" pitchFamily="34" charset="0"/>
                  <a:ea typeface="Verdana" panose="020B0604030504040204" pitchFamily="34" charset="0"/>
                </a:rPr>
                <a:t>SAAH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CO" altLang="es-CO" sz="900" dirty="0">
                  <a:latin typeface="Verdana" panose="020B0604030504040204" pitchFamily="34" charset="0"/>
                  <a:ea typeface="Verdana" panose="020B0604030504040204" pitchFamily="34" charset="0"/>
                </a:rPr>
                <a:t>(Responsable directo)</a:t>
              </a:r>
            </a:p>
          </p:txBody>
        </p:sp>
        <p:sp>
          <p:nvSpPr>
            <p:cNvPr id="64" name="Rectángulo 215">
              <a:extLst>
                <a:ext uri="{FF2B5EF4-FFF2-40B4-BE49-F238E27FC236}">
                  <a16:creationId xmlns:a16="http://schemas.microsoft.com/office/drawing/2014/main" id="{381A046E-FB3F-1BC4-8FBF-915888231F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7437" y="5410134"/>
              <a:ext cx="1640602" cy="4852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s-CO" altLang="es-CO" sz="900" b="1" dirty="0">
                  <a:latin typeface="Verdana" panose="020B0604030504040204" pitchFamily="34" charset="0"/>
                  <a:ea typeface="Verdana" panose="020B0604030504040204" pitchFamily="34" charset="0"/>
                </a:rPr>
                <a:t>SPAE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CO" altLang="es-CO" sz="900" dirty="0">
                  <a:latin typeface="Verdana" panose="020B0604030504040204" pitchFamily="34" charset="0"/>
                  <a:ea typeface="Verdana" panose="020B0604030504040204" pitchFamily="34" charset="0"/>
                </a:rPr>
                <a:t>(Responsable  subsidiario)</a:t>
              </a:r>
            </a:p>
          </p:txBody>
        </p:sp>
        <p:sp>
          <p:nvSpPr>
            <p:cNvPr id="65" name="Rectángulo 215">
              <a:extLst>
                <a:ext uri="{FF2B5EF4-FFF2-40B4-BE49-F238E27FC236}">
                  <a16:creationId xmlns:a16="http://schemas.microsoft.com/office/drawing/2014/main" id="{86AAD7B2-9337-46C4-1DEA-ED10BBFDE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7031" y="5410134"/>
              <a:ext cx="1640601" cy="3529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s-CO" altLang="es-CO" sz="900" b="1" dirty="0">
                  <a:latin typeface="Verdana" panose="020B0604030504040204" pitchFamily="34" charset="0"/>
                  <a:ea typeface="Verdana" panose="020B0604030504040204" pitchFamily="34" charset="0"/>
                </a:rPr>
                <a:t>SAAH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s-CO" altLang="es-CO" sz="900" dirty="0">
                  <a:latin typeface="Verdana" panose="020B0604030504040204" pitchFamily="34" charset="0"/>
                  <a:ea typeface="Verdana" panose="020B0604030504040204" pitchFamily="34" charset="0"/>
                </a:rPr>
                <a:t>(Responsable directo)</a:t>
              </a:r>
            </a:p>
          </p:txBody>
        </p:sp>
        <p:sp>
          <p:nvSpPr>
            <p:cNvPr id="66" name="Abrir llave 65">
              <a:extLst>
                <a:ext uri="{FF2B5EF4-FFF2-40B4-BE49-F238E27FC236}">
                  <a16:creationId xmlns:a16="http://schemas.microsoft.com/office/drawing/2014/main" id="{2D2B5DBC-0EFB-7572-E6EB-0D1431E6B5A6}"/>
                </a:ext>
              </a:extLst>
            </p:cNvPr>
            <p:cNvSpPr/>
            <p:nvPr/>
          </p:nvSpPr>
          <p:spPr>
            <a:xfrm rot="16200000">
              <a:off x="4504355" y="3710683"/>
              <a:ext cx="107344" cy="3243795"/>
            </a:xfrm>
            <a:prstGeom prst="leftBrac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CO" sz="9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7" name="Abrir llave 66">
              <a:extLst>
                <a:ext uri="{FF2B5EF4-FFF2-40B4-BE49-F238E27FC236}">
                  <a16:creationId xmlns:a16="http://schemas.microsoft.com/office/drawing/2014/main" id="{7313F440-1F20-8082-597E-359FEE5B060E}"/>
                </a:ext>
              </a:extLst>
            </p:cNvPr>
            <p:cNvSpPr/>
            <p:nvPr/>
          </p:nvSpPr>
          <p:spPr>
            <a:xfrm rot="16200000">
              <a:off x="7441567" y="4772894"/>
              <a:ext cx="132345" cy="1119371"/>
            </a:xfrm>
            <a:prstGeom prst="leftBrac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CO" sz="9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8" name="Abrir llave 67">
              <a:extLst>
                <a:ext uri="{FF2B5EF4-FFF2-40B4-BE49-F238E27FC236}">
                  <a16:creationId xmlns:a16="http://schemas.microsoft.com/office/drawing/2014/main" id="{13857666-62F8-3422-87D3-231D27C1959B}"/>
                </a:ext>
              </a:extLst>
            </p:cNvPr>
            <p:cNvSpPr/>
            <p:nvPr/>
          </p:nvSpPr>
          <p:spPr>
            <a:xfrm rot="16200000">
              <a:off x="9201160" y="4729731"/>
              <a:ext cx="132344" cy="1119371"/>
            </a:xfrm>
            <a:prstGeom prst="leftBrac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CO" sz="9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9" name="Rectángulo redondeado 45">
              <a:extLst>
                <a:ext uri="{FF2B5EF4-FFF2-40B4-BE49-F238E27FC236}">
                  <a16:creationId xmlns:a16="http://schemas.microsoft.com/office/drawing/2014/main" id="{5FD46864-FBCB-B5C4-D6B4-494F1AAE73FE}"/>
                </a:ext>
              </a:extLst>
            </p:cNvPr>
            <p:cNvSpPr/>
            <p:nvPr/>
          </p:nvSpPr>
          <p:spPr bwMode="auto">
            <a:xfrm rot="16200000">
              <a:off x="3965755" y="4066277"/>
              <a:ext cx="1258899" cy="940808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anchor="ctr"/>
            <a:lstStyle/>
            <a:p>
              <a:pPr algn="ctr" eaLnBrk="1" hangingPunct="1">
                <a:defRPr/>
              </a:pPr>
              <a:r>
                <a:rPr lang="es-CO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Emergencia especial. DLE</a:t>
              </a:r>
            </a:p>
            <a:p>
              <a:pPr algn="ctr" eaLnBrk="1" hangingPunct="1">
                <a:defRPr/>
              </a:pPr>
              <a:r>
                <a:rPr lang="es-CO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(Unidad para las Víctimas)</a:t>
              </a:r>
              <a:endParaRPr lang="es-E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cxnSp>
          <p:nvCxnSpPr>
            <p:cNvPr id="70" name="Conector: angular 69">
              <a:extLst>
                <a:ext uri="{FF2B5EF4-FFF2-40B4-BE49-F238E27FC236}">
                  <a16:creationId xmlns:a16="http://schemas.microsoft.com/office/drawing/2014/main" id="{1607A350-8C1C-31CF-4697-E8C9A3DC24B1}"/>
                </a:ext>
              </a:extLst>
            </p:cNvPr>
            <p:cNvCxnSpPr>
              <a:cxnSpLocks/>
              <a:stCxn id="45" idx="0"/>
              <a:endCxn id="49" idx="0"/>
            </p:cNvCxnSpPr>
            <p:nvPr/>
          </p:nvCxnSpPr>
          <p:spPr>
            <a:xfrm rot="10800000" flipV="1">
              <a:off x="1375360" y="3324395"/>
              <a:ext cx="1038453" cy="1212285"/>
            </a:xfrm>
            <a:prstGeom prst="bentConnector3">
              <a:avLst>
                <a:gd name="adj1" fmla="val 13732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de flecha 70">
              <a:extLst>
                <a:ext uri="{FF2B5EF4-FFF2-40B4-BE49-F238E27FC236}">
                  <a16:creationId xmlns:a16="http://schemas.microsoft.com/office/drawing/2014/main" id="{57A6F9E4-B21D-505D-9529-CB0A41FE232F}"/>
                </a:ext>
              </a:extLst>
            </p:cNvPr>
            <p:cNvCxnSpPr>
              <a:cxnSpLocks/>
              <a:stCxn id="69" idx="2"/>
              <a:endCxn id="50" idx="0"/>
            </p:cNvCxnSpPr>
            <p:nvPr/>
          </p:nvCxnSpPr>
          <p:spPr>
            <a:xfrm>
              <a:off x="5065609" y="4536681"/>
              <a:ext cx="247867" cy="65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71">
              <a:extLst>
                <a:ext uri="{FF2B5EF4-FFF2-40B4-BE49-F238E27FC236}">
                  <a16:creationId xmlns:a16="http://schemas.microsoft.com/office/drawing/2014/main" id="{17A8052B-3D42-15E0-376F-8D01EB7E609F}"/>
                </a:ext>
              </a:extLst>
            </p:cNvPr>
            <p:cNvCxnSpPr>
              <a:cxnSpLocks/>
              <a:stCxn id="54" idx="2"/>
              <a:endCxn id="69" idx="0"/>
            </p:cNvCxnSpPr>
            <p:nvPr/>
          </p:nvCxnSpPr>
          <p:spPr>
            <a:xfrm flipV="1">
              <a:off x="3876936" y="4536681"/>
              <a:ext cx="247865" cy="13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: angular 74">
              <a:extLst>
                <a:ext uri="{FF2B5EF4-FFF2-40B4-BE49-F238E27FC236}">
                  <a16:creationId xmlns:a16="http://schemas.microsoft.com/office/drawing/2014/main" id="{E9594AF4-AE55-C610-059C-A2754409F6F1}"/>
                </a:ext>
              </a:extLst>
            </p:cNvPr>
            <p:cNvCxnSpPr>
              <a:cxnSpLocks/>
              <a:stCxn id="44" idx="1"/>
              <a:endCxn id="41" idx="3"/>
            </p:cNvCxnSpPr>
            <p:nvPr/>
          </p:nvCxnSpPr>
          <p:spPr>
            <a:xfrm rot="5400000">
              <a:off x="4361126" y="1035962"/>
              <a:ext cx="460687" cy="2046116"/>
            </a:xfrm>
            <a:prstGeom prst="bentConnector5">
              <a:avLst>
                <a:gd name="adj1" fmla="val 49622"/>
                <a:gd name="adj2" fmla="val 49958"/>
                <a:gd name="adj3" fmla="val 50378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: angular 75">
              <a:extLst>
                <a:ext uri="{FF2B5EF4-FFF2-40B4-BE49-F238E27FC236}">
                  <a16:creationId xmlns:a16="http://schemas.microsoft.com/office/drawing/2014/main" id="{195B51F9-2BAA-595C-930B-91232D5DA630}"/>
                </a:ext>
              </a:extLst>
            </p:cNvPr>
            <p:cNvCxnSpPr>
              <a:cxnSpLocks/>
              <a:stCxn id="44" idx="1"/>
              <a:endCxn id="40" idx="3"/>
            </p:cNvCxnSpPr>
            <p:nvPr/>
          </p:nvCxnSpPr>
          <p:spPr>
            <a:xfrm rot="16200000" flipH="1">
              <a:off x="6760551" y="682652"/>
              <a:ext cx="460688" cy="2752737"/>
            </a:xfrm>
            <a:prstGeom prst="bentConnector5">
              <a:avLst>
                <a:gd name="adj1" fmla="val 49621"/>
                <a:gd name="adj2" fmla="val 49969"/>
                <a:gd name="adj3" fmla="val 5037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ángulo 1">
            <a:extLst>
              <a:ext uri="{FF2B5EF4-FFF2-40B4-BE49-F238E27FC236}">
                <a16:creationId xmlns:a16="http://schemas.microsoft.com/office/drawing/2014/main" id="{367C7409-C42C-AADF-AAB5-1BACDFF21806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pic>
        <p:nvPicPr>
          <p:cNvPr id="3" name="Imagen 2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5036CEE2-7E72-0D7E-D8A0-65B5CE976C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  <p:pic>
        <p:nvPicPr>
          <p:cNvPr id="4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66F05213-345C-436B-2C01-37BF90689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4374</TotalTime>
  <Words>3091</Words>
  <Application>Microsoft Office PowerPoint</Application>
  <PresentationFormat>Presentación en pantalla (4:3)</PresentationFormat>
  <Paragraphs>202</Paragraphs>
  <Slides>20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Arial</vt:lpstr>
      <vt:lpstr>Calibri</vt:lpstr>
      <vt:lpstr>Comic Sans MS</vt:lpstr>
      <vt:lpstr>Verdana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</dc:creator>
  <cp:lastModifiedBy>Raul Alejandro Martinez Canon</cp:lastModifiedBy>
  <cp:revision>99</cp:revision>
  <dcterms:created xsi:type="dcterms:W3CDTF">2017-01-17T22:10:23Z</dcterms:created>
  <dcterms:modified xsi:type="dcterms:W3CDTF">2022-09-14T14:15:30Z</dcterms:modified>
</cp:coreProperties>
</file>